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1"/>
    <p:sldMasterId id="2147483843" r:id="rId2"/>
    <p:sldMasterId id="2147483896" r:id="rId3"/>
    <p:sldMasterId id="2147483908" r:id="rId4"/>
  </p:sldMasterIdLst>
  <p:sldIdLst>
    <p:sldId id="256" r:id="rId5"/>
    <p:sldId id="258" r:id="rId6"/>
    <p:sldId id="260" r:id="rId7"/>
    <p:sldId id="261" r:id="rId8"/>
    <p:sldId id="273" r:id="rId9"/>
    <p:sldId id="268" r:id="rId10"/>
    <p:sldId id="269" r:id="rId11"/>
    <p:sldId id="262" r:id="rId12"/>
    <p:sldId id="270" r:id="rId13"/>
    <p:sldId id="263" r:id="rId14"/>
    <p:sldId id="271" r:id="rId15"/>
    <p:sldId id="272" r:id="rId16"/>
    <p:sldId id="264" r:id="rId17"/>
    <p:sldId id="265" r:id="rId18"/>
    <p:sldId id="266" r:id="rId19"/>
    <p:sldId id="267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3" autoAdjust="0"/>
    <p:restoredTop sz="94690" autoAdjust="0"/>
  </p:normalViewPr>
  <p:slideViewPr>
    <p:cSldViewPr snapToGrid="0">
      <p:cViewPr varScale="1">
        <p:scale>
          <a:sx n="99" d="100"/>
          <a:sy n="99" d="100"/>
        </p:scale>
        <p:origin x="66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524000" y="1676400"/>
            <a:ext cx="60960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200400"/>
            <a:ext cx="6096000" cy="9144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E2D39444-4CBB-4499-AF21-D9B16B55E26A}" type="datetimeFigureOut">
              <a:rPr lang="en-US" smtClean="0"/>
              <a:t>30.09.2015</a:t>
            </a:fld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096000" y="6245225"/>
            <a:ext cx="1631950" cy="476250"/>
          </a:xfrm>
        </p:spPr>
        <p:txBody>
          <a:bodyPr/>
          <a:lstStyle>
            <a:lvl1pPr>
              <a:defRPr/>
            </a:lvl1pPr>
          </a:lstStyle>
          <a:p>
            <a:fld id="{FDEDA83D-EAA2-42E3-91D4-300C74C18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71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D39444-4CBB-4499-AF21-D9B16B55E26A}" type="datetimeFigureOut">
              <a:rPr lang="en-US" smtClean="0"/>
              <a:t>30.09.2015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EDA83D-EAA2-42E3-91D4-300C74C18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478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4100" y="457200"/>
            <a:ext cx="1562100" cy="5668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457200"/>
            <a:ext cx="4533900" cy="5668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D39444-4CBB-4499-AF21-D9B16B55E26A}" type="datetimeFigureOut">
              <a:rPr lang="en-US" smtClean="0"/>
              <a:t>30.09.2015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EDA83D-EAA2-42E3-91D4-300C74C18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7001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43200" y="1752600"/>
            <a:ext cx="5486400" cy="838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2743200"/>
            <a:ext cx="5486400" cy="457200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E2D39444-4CBB-4499-AF21-D9B16B55E26A}" type="datetimeFigureOut">
              <a:rPr lang="en-US" smtClean="0"/>
              <a:t>30.09.2015</a:t>
            </a:fld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DEDA83D-EAA2-42E3-91D4-300C74C18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785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D39444-4CBB-4499-AF21-D9B16B55E26A}" type="datetimeFigureOut">
              <a:rPr lang="en-US" smtClean="0"/>
              <a:t>30.09.2015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EDA83D-EAA2-42E3-91D4-300C74C18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584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D39444-4CBB-4499-AF21-D9B16B55E26A}" type="datetimeFigureOut">
              <a:rPr lang="en-US" smtClean="0"/>
              <a:t>30.09.2015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EDA83D-EAA2-42E3-91D4-300C74C18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7539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1613" y="1828800"/>
            <a:ext cx="2665412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59425" y="1828800"/>
            <a:ext cx="26670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D39444-4CBB-4499-AF21-D9B16B55E26A}" type="datetimeFigureOut">
              <a:rPr lang="en-US" smtClean="0"/>
              <a:t>30.09.2015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EDA83D-EAA2-42E3-91D4-300C74C18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9209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D39444-4CBB-4499-AF21-D9B16B55E26A}" type="datetimeFigureOut">
              <a:rPr lang="en-US" smtClean="0"/>
              <a:t>30.09.2015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EDA83D-EAA2-42E3-91D4-300C74C18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611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D39444-4CBB-4499-AF21-D9B16B55E26A}" type="datetimeFigureOut">
              <a:rPr lang="en-US" smtClean="0"/>
              <a:t>30.09.2015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EDA83D-EAA2-42E3-91D4-300C74C18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2010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D39444-4CBB-4499-AF21-D9B16B55E26A}" type="datetimeFigureOut">
              <a:rPr lang="en-US" smtClean="0"/>
              <a:t>30.09.2015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EDA83D-EAA2-42E3-91D4-300C74C18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749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D39444-4CBB-4499-AF21-D9B16B55E26A}" type="datetimeFigureOut">
              <a:rPr lang="en-US" smtClean="0"/>
              <a:t>30.09.2015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EDA83D-EAA2-42E3-91D4-300C74C18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148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D39444-4CBB-4499-AF21-D9B16B55E26A}" type="datetimeFigureOut">
              <a:rPr lang="en-US" smtClean="0"/>
              <a:t>30.09.2015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EDA83D-EAA2-42E3-91D4-300C74C18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5447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D39444-4CBB-4499-AF21-D9B16B55E26A}" type="datetimeFigureOut">
              <a:rPr lang="en-US" smtClean="0"/>
              <a:t>30.09.2015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EDA83D-EAA2-42E3-91D4-300C74C18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0523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D39444-4CBB-4499-AF21-D9B16B55E26A}" type="datetimeFigureOut">
              <a:rPr lang="en-US" smtClean="0"/>
              <a:t>30.09.2015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EDA83D-EAA2-42E3-91D4-300C74C18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382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6413" y="762000"/>
            <a:ext cx="1370012" cy="495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41613" y="762000"/>
            <a:ext cx="3962400" cy="4953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D39444-4CBB-4499-AF21-D9B16B55E26A}" type="datetimeFigureOut">
              <a:rPr lang="en-US" smtClean="0"/>
              <a:t>30.09.2015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EDA83D-EAA2-42E3-91D4-300C74C18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4843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43200" y="1752600"/>
            <a:ext cx="5486400" cy="838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2743200"/>
            <a:ext cx="5486400" cy="457200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E2D39444-4CBB-4499-AF21-D9B16B55E26A}" type="datetimeFigureOut">
              <a:rPr lang="en-US" smtClean="0"/>
              <a:t>30.09.2015</a:t>
            </a:fld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DEDA83D-EAA2-42E3-91D4-300C74C18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9163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D39444-4CBB-4499-AF21-D9B16B55E26A}" type="datetimeFigureOut">
              <a:rPr lang="en-US" smtClean="0"/>
              <a:t>30.09.2015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EDA83D-EAA2-42E3-91D4-300C74C18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2479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D39444-4CBB-4499-AF21-D9B16B55E26A}" type="datetimeFigureOut">
              <a:rPr lang="en-US" smtClean="0"/>
              <a:t>30.09.2015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EDA83D-EAA2-42E3-91D4-300C74C18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961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1613" y="1828800"/>
            <a:ext cx="2665412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59425" y="1828800"/>
            <a:ext cx="26670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D39444-4CBB-4499-AF21-D9B16B55E26A}" type="datetimeFigureOut">
              <a:rPr lang="en-US" smtClean="0"/>
              <a:t>30.09.2015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EDA83D-EAA2-42E3-91D4-300C74C18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5938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D39444-4CBB-4499-AF21-D9B16B55E26A}" type="datetimeFigureOut">
              <a:rPr lang="en-US" smtClean="0"/>
              <a:t>30.09.2015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EDA83D-EAA2-42E3-91D4-300C74C18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4303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D39444-4CBB-4499-AF21-D9B16B55E26A}" type="datetimeFigureOut">
              <a:rPr lang="en-US" smtClean="0"/>
              <a:t>30.09.2015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EDA83D-EAA2-42E3-91D4-300C74C18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3227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D39444-4CBB-4499-AF21-D9B16B55E26A}" type="datetimeFigureOut">
              <a:rPr lang="en-US" smtClean="0"/>
              <a:t>30.09.2015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EDA83D-EAA2-42E3-91D4-300C74C18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612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D39444-4CBB-4499-AF21-D9B16B55E26A}" type="datetimeFigureOut">
              <a:rPr lang="en-US" smtClean="0"/>
              <a:t>30.09.2015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EDA83D-EAA2-42E3-91D4-300C74C18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4196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D39444-4CBB-4499-AF21-D9B16B55E26A}" type="datetimeFigureOut">
              <a:rPr lang="en-US" smtClean="0"/>
              <a:t>30.09.2015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EDA83D-EAA2-42E3-91D4-300C74C18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7207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D39444-4CBB-4499-AF21-D9B16B55E26A}" type="datetimeFigureOut">
              <a:rPr lang="en-US" smtClean="0"/>
              <a:t>30.09.2015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EDA83D-EAA2-42E3-91D4-300C74C18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485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D39444-4CBB-4499-AF21-D9B16B55E26A}" type="datetimeFigureOut">
              <a:rPr lang="en-US" smtClean="0"/>
              <a:t>30.09.2015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EDA83D-EAA2-42E3-91D4-300C74C18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8814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6413" y="762000"/>
            <a:ext cx="1370012" cy="495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41613" y="762000"/>
            <a:ext cx="3962400" cy="4953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D39444-4CBB-4499-AF21-D9B16B55E26A}" type="datetimeFigureOut">
              <a:rPr lang="en-US" smtClean="0"/>
              <a:t>30.09.2015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EDA83D-EAA2-42E3-91D4-300C74C18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0973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14488"/>
            <a:ext cx="7772400" cy="1470025"/>
          </a:xfrm>
        </p:spPr>
        <p:txBody>
          <a:bodyPr anchor="ctr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3397" y="3214686"/>
            <a:ext cx="5897206" cy="1500198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39444-4CBB-4499-AF21-D9B16B55E26A}" type="datetimeFigureOut">
              <a:rPr lang="en-US" smtClean="0"/>
              <a:t>30.09.2015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DA83D-EAA2-42E3-91D4-300C74C18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088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50000"/>
              <a:buFont typeface="Wingdings"/>
              <a:buChar char=""/>
              <a:defRPr/>
            </a:lvl1pPr>
            <a:lvl2pPr>
              <a:buSzPct val="50000"/>
              <a:buFont typeface="Wingdings 2"/>
              <a:buChar char=""/>
              <a:defRPr/>
            </a:lvl2pPr>
            <a:lvl3pPr>
              <a:buSzPct val="50000"/>
              <a:buFont typeface="Wingdings"/>
              <a:buChar char="Y"/>
              <a:defRPr/>
            </a:lvl3pPr>
            <a:lvl4pPr>
              <a:buSzPct val="50000"/>
              <a:buFont typeface="Wingdings 2"/>
              <a:buChar char="³"/>
              <a:defRPr/>
            </a:lvl4pPr>
            <a:lvl5pPr>
              <a:buSzPct val="50000"/>
              <a:buFont typeface="Wingdings 2"/>
              <a:buChar char=""/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39444-4CBB-4499-AF21-D9B16B55E26A}" type="datetimeFigureOut">
              <a:rPr lang="en-US" smtClean="0"/>
              <a:t>30.09.2015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DA83D-EAA2-42E3-91D4-300C74C18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0127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643183"/>
            <a:ext cx="6457968" cy="1362075"/>
          </a:xfrm>
        </p:spPr>
        <p:txBody>
          <a:bodyPr anchor="ctr"/>
          <a:lstStyle>
            <a:lvl1pPr algn="l">
              <a:defRPr sz="4000" b="0" cap="all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009383"/>
            <a:ext cx="4529142" cy="1500187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39444-4CBB-4499-AF21-D9B16B55E26A}" type="datetimeFigureOut">
              <a:rPr lang="en-US" smtClean="0"/>
              <a:t>30.09.2015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DA83D-EAA2-42E3-91D4-300C74C18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8633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39444-4CBB-4499-AF21-D9B16B55E26A}" type="datetimeFigureOut">
              <a:rPr lang="en-US" smtClean="0"/>
              <a:t>30.09.2015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DA83D-EAA2-42E3-91D4-300C74C18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9530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0"/>
            </a:lvl2pPr>
            <a:lvl3pPr marL="914400" indent="0">
              <a:buNone/>
              <a:defRPr sz="1800" b="0"/>
            </a:lvl3pPr>
            <a:lvl4pPr marL="1371600" indent="0">
              <a:buNone/>
              <a:defRPr sz="1600" b="0"/>
            </a:lvl4pPr>
            <a:lvl5pPr marL="1828800" indent="0">
              <a:buNone/>
              <a:defRPr sz="1600" b="0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0">
                <a:effectLst/>
              </a:defRPr>
            </a:lvl1pPr>
            <a:lvl2pPr marL="457200" indent="0">
              <a:buNone/>
              <a:defRPr sz="2000" b="0">
                <a:effectLst/>
              </a:defRPr>
            </a:lvl2pPr>
            <a:lvl3pPr marL="914400" indent="0">
              <a:buNone/>
              <a:defRPr sz="1800" b="0">
                <a:effectLst/>
              </a:defRPr>
            </a:lvl3pPr>
            <a:lvl4pPr marL="1371600" indent="0">
              <a:buNone/>
              <a:defRPr sz="1600" b="0">
                <a:effectLst/>
              </a:defRPr>
            </a:lvl4pPr>
            <a:lvl5pPr marL="1828800" indent="0">
              <a:buNone/>
              <a:defRPr sz="1600" b="0">
                <a:effectLst/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39444-4CBB-4499-AF21-D9B16B55E26A}" type="datetimeFigureOut">
              <a:rPr lang="en-US" smtClean="0"/>
              <a:t>30.09.2015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DA83D-EAA2-42E3-91D4-300C74C18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0025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39444-4CBB-4499-AF21-D9B16B55E26A}" type="datetimeFigureOut">
              <a:rPr lang="en-US" smtClean="0"/>
              <a:t>30.09.2015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DA83D-EAA2-42E3-91D4-300C74C18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705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1752600"/>
            <a:ext cx="3048000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048000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D39444-4CBB-4499-AF21-D9B16B55E26A}" type="datetimeFigureOut">
              <a:rPr lang="en-US" smtClean="0"/>
              <a:t>30.09.2015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EDA83D-EAA2-42E3-91D4-300C74C18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1551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39444-4CBB-4499-AF21-D9B16B55E26A}" type="datetimeFigureOut">
              <a:rPr lang="en-US" smtClean="0"/>
              <a:t>30.09.2015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DA83D-EAA2-42E3-91D4-300C74C18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6080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571480"/>
            <a:ext cx="3008313" cy="1071570"/>
          </a:xfrm>
        </p:spPr>
        <p:txBody>
          <a:bodyPr anchor="t"/>
          <a:lstStyle>
            <a:lvl1pPr algn="l">
              <a:defRPr sz="2000" b="0">
                <a:effectLst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571481"/>
            <a:ext cx="5111750" cy="555468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643051"/>
            <a:ext cx="3008313" cy="44831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39444-4CBB-4499-AF21-D9B16B55E26A}" type="datetimeFigureOut">
              <a:rPr lang="en-US" smtClean="0"/>
              <a:t>30.09.2015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DA83D-EAA2-42E3-91D4-300C74C18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39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10" y="687306"/>
            <a:ext cx="850886" cy="4670520"/>
          </a:xfrm>
        </p:spPr>
        <p:txBody>
          <a:bodyPr vert="eaVert" anchor="ctr"/>
          <a:lstStyle>
            <a:lvl1pPr algn="ctr">
              <a:defRPr sz="2000" b="0">
                <a:gradFill flip="none"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16200000" scaled="1"/>
                  <a:tileRect/>
                </a:gradFill>
                <a:effectLst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0166" y="684213"/>
            <a:ext cx="6929486" cy="4673613"/>
          </a:xfrm>
          <a:prstGeom prst="roundRect">
            <a:avLst>
              <a:gd name="adj" fmla="val 5966"/>
            </a:avLst>
          </a:prstGeom>
          <a:solidFill>
            <a:schemeClr val="bg2">
              <a:tint val="60000"/>
              <a:alpha val="50000"/>
            </a:schemeClr>
          </a:solidFill>
          <a:effectLst>
            <a:outerShdw blurRad="127000" dist="101600" dir="2700000" algn="tl" rotWithShape="0">
              <a:srgbClr val="000000">
                <a:alpha val="43137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00166" y="5481658"/>
            <a:ext cx="6924037" cy="804862"/>
          </a:xfrm>
        </p:spPr>
        <p:txBody>
          <a:bodyPr anchor="ctr"/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1200"/>
            </a:lvl2pPr>
            <a:lvl3pPr marL="914400" indent="0" algn="ctr">
              <a:buNone/>
              <a:defRPr sz="1000"/>
            </a:lvl3pPr>
            <a:lvl4pPr marL="1371600" indent="0" algn="ctr">
              <a:buNone/>
              <a:defRPr sz="900"/>
            </a:lvl4pPr>
            <a:lvl5pPr marL="1828800" indent="0" algn="ctr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39444-4CBB-4499-AF21-D9B16B55E26A}" type="datetimeFigureOut">
              <a:rPr lang="en-US" smtClean="0"/>
              <a:t>30.09.2015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DA83D-EAA2-42E3-91D4-300C74C18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087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39444-4CBB-4499-AF21-D9B16B55E26A}" type="datetimeFigureOut">
              <a:rPr lang="en-US" smtClean="0"/>
              <a:t>30.09.2015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DA83D-EAA2-42E3-91D4-300C74C18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5825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43768" y="642918"/>
            <a:ext cx="1543032" cy="5483246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42918"/>
            <a:ext cx="6615130" cy="548324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39444-4CBB-4499-AF21-D9B16B55E26A}" type="datetimeFigureOut">
              <a:rPr lang="en-US" smtClean="0"/>
              <a:t>30.09.2015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DA83D-EAA2-42E3-91D4-300C74C18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373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D39444-4CBB-4499-AF21-D9B16B55E26A}" type="datetimeFigureOut">
              <a:rPr lang="en-US" smtClean="0"/>
              <a:t>30.09.2015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EDA83D-EAA2-42E3-91D4-300C74C18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445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D39444-4CBB-4499-AF21-D9B16B55E26A}" type="datetimeFigureOut">
              <a:rPr lang="en-US" smtClean="0"/>
              <a:t>30.09.2015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EDA83D-EAA2-42E3-91D4-300C74C18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246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D39444-4CBB-4499-AF21-D9B16B55E26A}" type="datetimeFigureOut">
              <a:rPr lang="en-US" smtClean="0"/>
              <a:t>30.09.2015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EDA83D-EAA2-42E3-91D4-300C74C18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556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D39444-4CBB-4499-AF21-D9B16B55E26A}" type="datetimeFigureOut">
              <a:rPr lang="en-US" smtClean="0"/>
              <a:t>30.09.2015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EDA83D-EAA2-42E3-91D4-300C74C18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50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D39444-4CBB-4499-AF21-D9B16B55E26A}" type="datetimeFigureOut">
              <a:rPr lang="en-US" smtClean="0"/>
              <a:t>30.09.2015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EDA83D-EAA2-42E3-91D4-300C74C18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958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457200"/>
            <a:ext cx="6248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1752600"/>
            <a:ext cx="6248400" cy="437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47800" y="6245225"/>
            <a:ext cx="1600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fld id="{E2D39444-4CBB-4499-AF21-D9B16B55E26A}" type="datetimeFigureOut">
              <a:rPr lang="en-US" smtClean="0"/>
              <a:t>30.09.2015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096000" y="6245225"/>
            <a:ext cx="16224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fld id="{FDEDA83D-EAA2-42E3-91D4-300C74C18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455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41613" y="762000"/>
            <a:ext cx="548481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41613" y="1828800"/>
            <a:ext cx="5484812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5886450"/>
            <a:ext cx="1752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79551B"/>
                </a:solidFill>
                <a:latin typeface="+mn-lt"/>
              </a:defRPr>
            </a:lvl1pPr>
          </a:lstStyle>
          <a:p>
            <a:fld id="{E2D39444-4CBB-4499-AF21-D9B16B55E26A}" type="datetimeFigureOut">
              <a:rPr lang="en-US" smtClean="0"/>
              <a:t>30.09.2015</a:t>
            </a:fld>
            <a:endParaRPr lang="en-US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88645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79551B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77000" y="5886450"/>
            <a:ext cx="1752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79551B"/>
                </a:solidFill>
                <a:latin typeface="+mn-lt"/>
              </a:defRPr>
            </a:lvl1pPr>
          </a:lstStyle>
          <a:p>
            <a:fld id="{FDEDA83D-EAA2-42E3-91D4-300C74C18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48284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79551B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rgbClr val="79551B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79551B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rgbClr val="79551B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41613" y="762000"/>
            <a:ext cx="548481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41613" y="1828800"/>
            <a:ext cx="5484812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5886450"/>
            <a:ext cx="1752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79551B"/>
                </a:solidFill>
                <a:latin typeface="+mn-lt"/>
              </a:defRPr>
            </a:lvl1pPr>
          </a:lstStyle>
          <a:p>
            <a:fld id="{E2D39444-4CBB-4499-AF21-D9B16B55E26A}" type="datetimeFigureOut">
              <a:rPr lang="en-US" smtClean="0"/>
              <a:t>30.09.2015</a:t>
            </a:fld>
            <a:endParaRPr lang="en-US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88645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79551B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77000" y="5886450"/>
            <a:ext cx="1752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79551B"/>
                </a:solidFill>
                <a:latin typeface="+mn-lt"/>
              </a:defRPr>
            </a:lvl1pPr>
          </a:lstStyle>
          <a:p>
            <a:fld id="{FDEDA83D-EAA2-42E3-91D4-300C74C18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87912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79551B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rgbClr val="79551B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79551B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rgbClr val="79551B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39444-4CBB-4499-AF21-D9B16B55E26A}" type="datetimeFigureOut">
              <a:rPr lang="en-US" smtClean="0"/>
              <a:t>30.09.2015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356350"/>
            <a:ext cx="2895600" cy="365125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1090" y="0"/>
            <a:ext cx="642910" cy="571480"/>
          </a:xfrm>
          <a:prstGeom prst="roundRect">
            <a:avLst>
              <a:gd name="adj" fmla="val 16667"/>
            </a:avLst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DA83D-EAA2-42E3-91D4-300C74C18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722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400" kern="1200"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1"/>
            <a:tileRect/>
          </a:gradFill>
          <a:effectLst>
            <a:outerShdw blurRad="50800" dist="50800" dir="2700000" algn="tl" rotWithShape="0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"/>
        <a:buChar char="z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ø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"/>
        <a:buChar char="Y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³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¹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duotone>
              <a:schemeClr val="bg2">
                <a:tint val="100000"/>
                <a:shade val="60000"/>
                <a:hueMod val="100000"/>
                <a:satMod val="100000"/>
              </a:schemeClr>
              <a:schemeClr val="bg2">
                <a:tint val="70000"/>
                <a:shade val="100000"/>
                <a:hueMod val="100000"/>
                <a:satMod val="10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</a:rPr>
              <a:t>A</a:t>
            </a:r>
            <a:r>
              <a:rPr lang="hu-HU" dirty="0" smtClean="0">
                <a:latin typeface="Cambria" panose="02040503050406030204" pitchFamily="18" charset="0"/>
              </a:rPr>
              <a:t>z orosz kultúra története 2.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hu-H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17.–18. századok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10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9388" y="737553"/>
            <a:ext cx="2681287" cy="347662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hu-HU" sz="1600" b="1" cap="none" dirty="0" smtClean="0">
                <a:latin typeface="+mn-lt"/>
              </a:rPr>
              <a:t>Fjodor Rokotov, </a:t>
            </a:r>
            <a:r>
              <a:rPr lang="hu-HU" sz="1600" b="1" dirty="0"/>
              <a:t>1772</a:t>
            </a:r>
            <a:endParaRPr lang="en-US" sz="1600" b="1" cap="none" dirty="0">
              <a:latin typeface="+mn-lt"/>
            </a:endParaRPr>
          </a:p>
        </p:txBody>
      </p:sp>
      <p:pic>
        <p:nvPicPr>
          <p:cNvPr id="5" name="Picture 4" descr="01а Rok Strujskaj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227104"/>
            <a:ext cx="427355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665788" y="581978"/>
            <a:ext cx="3256831" cy="503237"/>
          </a:xfrm>
          <a:prstGeom prst="rect">
            <a:avLst/>
          </a:prstGeom>
        </p:spPr>
        <p:txBody>
          <a:bodyPr vert="horz" rtlCol="0" anchor="ctr">
            <a:normAutofit fontScale="925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gradFill flip="none"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  <a:tileRect/>
                </a:gra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0" hangingPunct="1">
              <a:defRPr kumimoji="0">
                <a:solidFill>
                  <a:schemeClr val="tx2"/>
                </a:solidFill>
              </a:defRPr>
            </a:lvl2pPr>
            <a:lvl3pPr eaLnBrk="1" latinLnBrk="0" hangingPunct="1">
              <a:defRPr kumimoji="0">
                <a:solidFill>
                  <a:schemeClr val="tx2"/>
                </a:solidFill>
              </a:defRPr>
            </a:lvl3pPr>
            <a:lvl4pPr eaLnBrk="1" latinLnBrk="0" hangingPunct="1">
              <a:defRPr kumimoji="0">
                <a:solidFill>
                  <a:schemeClr val="tx2"/>
                </a:solidFill>
              </a:defRPr>
            </a:lvl4pPr>
            <a:lvl5pPr eaLnBrk="1" latinLnBrk="0" hangingPunct="1">
              <a:defRPr kumimoji="0">
                <a:solidFill>
                  <a:schemeClr val="tx2"/>
                </a:solidFill>
              </a:defRPr>
            </a:lvl5pPr>
            <a:lvl6pPr eaLnBrk="1" latinLnBrk="0" hangingPunct="1">
              <a:defRPr kumimoji="0">
                <a:solidFill>
                  <a:schemeClr val="tx2"/>
                </a:solidFill>
              </a:defRPr>
            </a:lvl6pPr>
            <a:lvl7pPr eaLnBrk="1" latinLnBrk="0" hangingPunct="1">
              <a:defRPr kumimoji="0">
                <a:solidFill>
                  <a:schemeClr val="tx2"/>
                </a:solidFill>
              </a:defRPr>
            </a:lvl7pPr>
            <a:lvl8pPr eaLnBrk="1" latinLnBrk="0" hangingPunct="1">
              <a:defRPr kumimoji="0">
                <a:solidFill>
                  <a:schemeClr val="tx2"/>
                </a:solidFill>
              </a:defRPr>
            </a:lvl8pPr>
            <a:lvl9pPr eaLnBrk="1" latinLnBrk="0" hangingPunct="1">
              <a:defRPr kumimoji="0">
                <a:solidFill>
                  <a:schemeClr val="tx2"/>
                </a:solidFill>
              </a:defRPr>
            </a:lvl9pPr>
          </a:lstStyle>
          <a:p>
            <a:pPr algn="r">
              <a:defRPr/>
            </a:pPr>
            <a:r>
              <a:rPr lang="hu-HU" sz="1600" b="1" dirty="0" smtClean="0">
                <a:latin typeface="+mn-lt"/>
              </a:rPr>
              <a:t>Vlagyimir Borovikovszkij, 1797</a:t>
            </a:r>
            <a:endParaRPr lang="en-US" sz="1600" dirty="0">
              <a:latin typeface="+mn-lt"/>
            </a:endParaRPr>
          </a:p>
        </p:txBody>
      </p:sp>
      <p:pic>
        <p:nvPicPr>
          <p:cNvPr id="7" name="Picture 6" descr="11 Bor Lopuhina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9139" y="1227104"/>
            <a:ext cx="4203700" cy="539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174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8" y="188913"/>
            <a:ext cx="2879725" cy="503237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hu-HU" sz="1600" b="1" cap="none" dirty="0" smtClean="0">
                <a:latin typeface="+mn-lt"/>
              </a:rPr>
              <a:t>Vlagyimir Borovikovszkij</a:t>
            </a:r>
            <a:endParaRPr lang="en-US" sz="1600" cap="none" dirty="0">
              <a:latin typeface="+mn-lt"/>
            </a:endParaRPr>
          </a:p>
        </p:txBody>
      </p:sp>
      <p:pic>
        <p:nvPicPr>
          <p:cNvPr id="37891" name="Picture 5" descr="04 Bor Ekaterina v sadu 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765175"/>
            <a:ext cx="3786188" cy="558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6" descr="05 Bor Pavel 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188913"/>
            <a:ext cx="3743325" cy="611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TextBox 7"/>
          <p:cNvSpPr txBox="1">
            <a:spLocks noChangeArrowheads="1"/>
          </p:cNvSpPr>
          <p:nvPr/>
        </p:nvSpPr>
        <p:spPr bwMode="auto">
          <a:xfrm>
            <a:off x="179388" y="6381750"/>
            <a:ext cx="129698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100" dirty="0">
                <a:solidFill>
                  <a:srgbClr val="990000"/>
                </a:solidFill>
                <a:latin typeface="Georgia" pitchFamily="18" charset="0"/>
              </a:rPr>
              <a:t>1794</a:t>
            </a:r>
            <a:endParaRPr lang="en-US" sz="1100" dirty="0">
              <a:solidFill>
                <a:srgbClr val="990000"/>
              </a:solidFill>
              <a:latin typeface="Georgia" pitchFamily="18" charset="0"/>
            </a:endParaRPr>
          </a:p>
        </p:txBody>
      </p:sp>
      <p:sp>
        <p:nvSpPr>
          <p:cNvPr id="37894" name="TextBox 8"/>
          <p:cNvSpPr txBox="1">
            <a:spLocks noChangeArrowheads="1"/>
          </p:cNvSpPr>
          <p:nvPr/>
        </p:nvSpPr>
        <p:spPr bwMode="auto">
          <a:xfrm>
            <a:off x="7499851" y="6308725"/>
            <a:ext cx="12954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hu-HU" sz="1100" dirty="0">
                <a:solidFill>
                  <a:srgbClr val="990000"/>
                </a:solidFill>
                <a:latin typeface="Georgia" pitchFamily="18" charset="0"/>
              </a:rPr>
              <a:t>1799</a:t>
            </a:r>
            <a:endParaRPr lang="en-US" sz="1100" dirty="0">
              <a:solidFill>
                <a:srgbClr val="99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31 Subin Ekat II 179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1687" y="1075908"/>
            <a:ext cx="2351088" cy="4529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23850" y="260350"/>
            <a:ext cx="338455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u-HU" dirty="0">
                <a:solidFill>
                  <a:srgbClr val="990000"/>
                </a:solidFill>
                <a:latin typeface="+mn-lt"/>
              </a:rPr>
              <a:t>Fedot Ivanovics Subin</a:t>
            </a:r>
            <a:endParaRPr lang="en-US" dirty="0">
              <a:solidFill>
                <a:srgbClr val="990000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087" y="1077082"/>
            <a:ext cx="3081338" cy="46805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7125" y="958597"/>
            <a:ext cx="1581661" cy="432053"/>
          </a:xfrm>
        </p:spPr>
        <p:txBody>
          <a:bodyPr>
            <a:normAutofit fontScale="90000"/>
          </a:bodyPr>
          <a:lstStyle/>
          <a:p>
            <a:pPr algn="r"/>
            <a:r>
              <a:rPr lang="hu-HU" sz="1400" b="1" smtClean="0"/>
              <a:t>Carlo </a:t>
            </a:r>
            <a:r>
              <a:rPr lang="en-US" sz="1400" b="1" smtClean="0"/>
              <a:t>Bartolomeo</a:t>
            </a:r>
            <a:r>
              <a:rPr lang="hu-HU" sz="1400" b="1" smtClean="0"/>
              <a:t/>
            </a:r>
            <a:br>
              <a:rPr lang="hu-HU" sz="1400" b="1" smtClean="0"/>
            </a:br>
            <a:r>
              <a:rPr lang="hu-HU" sz="1400" b="1" smtClean="0"/>
              <a:t> </a:t>
            </a:r>
            <a:r>
              <a:rPr lang="it-IT" sz="1400" b="1" smtClean="0"/>
              <a:t>Rastrelli</a:t>
            </a:r>
            <a:endParaRPr lang="en-US" sz="1400" dirty="0"/>
          </a:p>
        </p:txBody>
      </p:sp>
      <p:pic>
        <p:nvPicPr>
          <p:cNvPr id="5" name="Picture 1" descr="04.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7125211" cy="4769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4" r="24889" b="16815"/>
          <a:stretch/>
        </p:blipFill>
        <p:spPr>
          <a:xfrm>
            <a:off x="6086475" y="1509712"/>
            <a:ext cx="3057525" cy="534828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4769933"/>
            <a:ext cx="2105025" cy="432053"/>
          </a:xfrm>
          <a:prstGeom prst="rect">
            <a:avLst/>
          </a:prstGeom>
        </p:spPr>
        <p:txBody>
          <a:bodyPr vert="horz" rtlCol="0" anchor="ctr">
            <a:normAutofit fontScale="975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gradFill flip="none"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  <a:tileRect/>
                </a:gra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0" hangingPunct="1">
              <a:defRPr kumimoji="0">
                <a:solidFill>
                  <a:schemeClr val="tx2"/>
                </a:solidFill>
              </a:defRPr>
            </a:lvl2pPr>
            <a:lvl3pPr eaLnBrk="1" latinLnBrk="0" hangingPunct="1">
              <a:defRPr kumimoji="0">
                <a:solidFill>
                  <a:schemeClr val="tx2"/>
                </a:solidFill>
              </a:defRPr>
            </a:lvl3pPr>
            <a:lvl4pPr eaLnBrk="1" latinLnBrk="0" hangingPunct="1">
              <a:defRPr kumimoji="0">
                <a:solidFill>
                  <a:schemeClr val="tx2"/>
                </a:solidFill>
              </a:defRPr>
            </a:lvl4pPr>
            <a:lvl5pPr eaLnBrk="1" latinLnBrk="0" hangingPunct="1">
              <a:defRPr kumimoji="0">
                <a:solidFill>
                  <a:schemeClr val="tx2"/>
                </a:solidFill>
              </a:defRPr>
            </a:lvl5pPr>
            <a:lvl6pPr eaLnBrk="1" latinLnBrk="0" hangingPunct="1">
              <a:defRPr kumimoji="0">
                <a:solidFill>
                  <a:schemeClr val="tx2"/>
                </a:solidFill>
              </a:defRPr>
            </a:lvl6pPr>
            <a:lvl7pPr eaLnBrk="1" latinLnBrk="0" hangingPunct="1">
              <a:defRPr kumimoji="0">
                <a:solidFill>
                  <a:schemeClr val="tx2"/>
                </a:solidFill>
              </a:defRPr>
            </a:lvl7pPr>
            <a:lvl8pPr eaLnBrk="1" latinLnBrk="0" hangingPunct="1">
              <a:defRPr kumimoji="0">
                <a:solidFill>
                  <a:schemeClr val="tx2"/>
                </a:solidFill>
              </a:defRPr>
            </a:lvl8pPr>
            <a:lvl9pPr eaLnBrk="1" latinLnBrk="0" hangingPunct="1">
              <a:defRPr kumimoji="0">
                <a:solidFill>
                  <a:schemeClr val="tx2"/>
                </a:solidFill>
              </a:defRPr>
            </a:lvl9pPr>
          </a:lstStyle>
          <a:p>
            <a:pPr algn="l"/>
            <a:r>
              <a:rPr lang="fr-F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Étienne </a:t>
            </a:r>
            <a:r>
              <a:rPr lang="fr-F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Maurice</a:t>
            </a:r>
            <a:r>
              <a:rPr lang="hu-H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Falconet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174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Mskij Kreml 17 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0256" y="215628"/>
            <a:ext cx="7583488" cy="3564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 descr="Kolomenskoe 9.png"/>
          <p:cNvPicPr>
            <a:picLocks noChangeAspect="1"/>
          </p:cNvPicPr>
          <p:nvPr/>
        </p:nvPicPr>
        <p:blipFill>
          <a:blip r:embed="rId4" cstate="print"/>
          <a:srcRect l="8411" r="6331" b="17729"/>
          <a:stretch>
            <a:fillRect/>
          </a:stretch>
        </p:blipFill>
        <p:spPr bwMode="auto">
          <a:xfrm>
            <a:off x="1362075" y="3863906"/>
            <a:ext cx="6419850" cy="2994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39754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3095625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200" b="1" dirty="0">
                <a:solidFill>
                  <a:srgbClr val="990000"/>
                </a:solidFill>
              </a:rPr>
              <a:t>Naryskin-barokk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200" b="1" dirty="0">
                <a:solidFill>
                  <a:srgbClr val="990000"/>
                </a:solidFill>
              </a:rPr>
              <a:t>(Moszkvai barokk)</a:t>
            </a:r>
            <a:endParaRPr lang="en-US" sz="1200" b="1" dirty="0">
              <a:solidFill>
                <a:srgbClr val="990000"/>
              </a:solidFill>
            </a:endParaRPr>
          </a:p>
        </p:txBody>
      </p:sp>
      <p:pic>
        <p:nvPicPr>
          <p:cNvPr id="5" name="Picture 1" descr="491px-Church_of_the_Protection_of_the_Theotokos_in_Fili_04.jpg"/>
          <p:cNvPicPr>
            <a:picLocks noChangeAspect="1"/>
          </p:cNvPicPr>
          <p:nvPr/>
        </p:nvPicPr>
        <p:blipFill>
          <a:blip r:embed="rId3" cstate="print"/>
          <a:srcRect b="13435"/>
          <a:stretch>
            <a:fillRect/>
          </a:stretch>
        </p:blipFill>
        <p:spPr bwMode="auto">
          <a:xfrm>
            <a:off x="0" y="798352"/>
            <a:ext cx="3700462" cy="3914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286375" y="2448043"/>
            <a:ext cx="38576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u-HU" sz="1400" b="1" dirty="0">
                <a:solidFill>
                  <a:srgbClr val="990000"/>
                </a:solidFill>
              </a:rPr>
              <a:t>A „péteri” </a:t>
            </a:r>
            <a:r>
              <a:rPr lang="hu-HU" sz="1400" b="1" dirty="0" smtClean="0">
                <a:solidFill>
                  <a:srgbClr val="990000"/>
                </a:solidFill>
              </a:rPr>
              <a:t>barokk: </a:t>
            </a:r>
            <a:r>
              <a:rPr lang="it-IT" sz="1400" b="1" dirty="0">
                <a:solidFill>
                  <a:srgbClr val="990000"/>
                </a:solidFill>
              </a:rPr>
              <a:t>Domenico </a:t>
            </a:r>
            <a:r>
              <a:rPr lang="it-IT" sz="1400" b="1" dirty="0" smtClean="0">
                <a:solidFill>
                  <a:srgbClr val="990000"/>
                </a:solidFill>
              </a:rPr>
              <a:t>Trezzini</a:t>
            </a:r>
            <a:endParaRPr lang="en-US" sz="1400" b="1" dirty="0">
              <a:solidFill>
                <a:srgbClr val="990000"/>
              </a:solidFill>
            </a:endParaRPr>
          </a:p>
        </p:txBody>
      </p:sp>
      <p:pic>
        <p:nvPicPr>
          <p:cNvPr id="7" name="Picture 1" descr="Kollegii 12.jpg"/>
          <p:cNvPicPr>
            <a:picLocks noChangeAspect="1"/>
          </p:cNvPicPr>
          <p:nvPr/>
        </p:nvPicPr>
        <p:blipFill>
          <a:blip r:embed="rId4" cstate="print"/>
          <a:srcRect l="1314" t="4898" r="1314" b="6187"/>
          <a:stretch>
            <a:fillRect/>
          </a:stretch>
        </p:blipFill>
        <p:spPr bwMode="auto">
          <a:xfrm>
            <a:off x="3700462" y="2945937"/>
            <a:ext cx="5443538" cy="3912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63206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14301"/>
            <a:ext cx="29527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400" b="1" dirty="0">
                <a:solidFill>
                  <a:srgbClr val="990000"/>
                </a:solidFill>
                <a:latin typeface="+mj-lt"/>
              </a:rPr>
              <a:t>Az Erzsébet-kori barokk.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dirty="0">
                <a:solidFill>
                  <a:srgbClr val="990000"/>
                </a:solidFill>
                <a:latin typeface="+mj-lt"/>
              </a:rPr>
              <a:t>Francesco Bartolomeo Rastrelli</a:t>
            </a:r>
            <a:endParaRPr lang="en-US" sz="1400" b="1" dirty="0">
              <a:solidFill>
                <a:srgbClr val="990000"/>
              </a:solidFill>
              <a:latin typeface="+mj-lt"/>
            </a:endParaRPr>
          </a:p>
        </p:txBody>
      </p:sp>
      <p:pic>
        <p:nvPicPr>
          <p:cNvPr id="7" name="Picture 1" descr="Winter_Palace_01.jpg"/>
          <p:cNvPicPr>
            <a:picLocks noChangeAspect="1"/>
          </p:cNvPicPr>
          <p:nvPr/>
        </p:nvPicPr>
        <p:blipFill rotWithShape="1">
          <a:blip r:embed="rId3" cstate="print"/>
          <a:srcRect t="40469" b="16244"/>
          <a:stretch/>
        </p:blipFill>
        <p:spPr bwMode="auto">
          <a:xfrm>
            <a:off x="1397601" y="4343401"/>
            <a:ext cx="7746399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molnyj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45629"/>
            <a:ext cx="2952749" cy="4318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210299" y="3820181"/>
            <a:ext cx="2933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>
                <a:solidFill>
                  <a:srgbClr val="990000"/>
                </a:solidFill>
              </a:rPr>
              <a:t>A Katalin kori </a:t>
            </a:r>
            <a:r>
              <a:rPr lang="hu-HU" sz="1400" b="1" dirty="0" smtClean="0">
                <a:solidFill>
                  <a:srgbClr val="990000"/>
                </a:solidFill>
              </a:rPr>
              <a:t>klasszicizmus:</a:t>
            </a:r>
            <a:endParaRPr lang="en-US" sz="1400" b="1" dirty="0">
              <a:solidFill>
                <a:srgbClr val="990000"/>
              </a:solidFill>
            </a:endParaRPr>
          </a:p>
          <a:p>
            <a:pPr algn="r"/>
            <a:r>
              <a:rPr lang="en-US" sz="1400" b="1" dirty="0" smtClean="0">
                <a:solidFill>
                  <a:srgbClr val="990000"/>
                </a:solidFill>
              </a:rPr>
              <a:t>Georg </a:t>
            </a:r>
            <a:r>
              <a:rPr lang="en-US" sz="1400" b="1" dirty="0">
                <a:solidFill>
                  <a:srgbClr val="990000"/>
                </a:solidFill>
              </a:rPr>
              <a:t>Friedrich Veldten</a:t>
            </a:r>
            <a:endParaRPr lang="en-US" sz="1400" dirty="0">
              <a:solidFill>
                <a:srgbClr val="990000"/>
              </a:solidFill>
            </a:endParaRPr>
          </a:p>
        </p:txBody>
      </p:sp>
      <p:pic>
        <p:nvPicPr>
          <p:cNvPr id="8" name="Picture 1" descr="PavlovskPalace_temple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13715" y="0"/>
            <a:ext cx="4330285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26354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duotone>
              <a:schemeClr val="bg2">
                <a:tint val="100000"/>
                <a:shade val="60000"/>
                <a:hueMod val="100000"/>
                <a:satMod val="100000"/>
              </a:schemeClr>
              <a:schemeClr val="bg2">
                <a:tint val="70000"/>
                <a:shade val="100000"/>
                <a:hueMod val="100000"/>
                <a:satMod val="10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9" b="6374"/>
          <a:stretch/>
        </p:blipFill>
        <p:spPr>
          <a:xfrm>
            <a:off x="0" y="1022196"/>
            <a:ext cx="1943651" cy="19694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874206" y="680550"/>
            <a:ext cx="7606603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990000"/>
                </a:solidFill>
              </a:rPr>
              <a:t>1598.	</a:t>
            </a:r>
            <a:r>
              <a:rPr lang="en-US" dirty="0" smtClean="0">
                <a:solidFill>
                  <a:srgbClr val="990000"/>
                </a:solidFill>
              </a:rPr>
              <a:t>Rjurik</a:t>
            </a:r>
            <a:r>
              <a:rPr lang="hu-HU" dirty="0" smtClean="0">
                <a:solidFill>
                  <a:srgbClr val="990000"/>
                </a:solidFill>
              </a:rPr>
              <a:t>-dinasztia vége. A Zavaros időszak (</a:t>
            </a:r>
            <a:r>
              <a:rPr lang="ru-RU" dirty="0" smtClean="0">
                <a:solidFill>
                  <a:srgbClr val="990000"/>
                </a:solidFill>
              </a:rPr>
              <a:t>Смута, </a:t>
            </a:r>
            <a:r>
              <a:rPr lang="hu-HU" dirty="0" smtClean="0">
                <a:solidFill>
                  <a:srgbClr val="990000"/>
                </a:solidFill>
              </a:rPr>
              <a:t>1613.-ig)</a:t>
            </a:r>
          </a:p>
          <a:p>
            <a:pPr marL="1255713" indent="-361950">
              <a:buFont typeface="Wingdings" panose="05000000000000000000" pitchFamily="2" charset="2"/>
              <a:buChar char="v"/>
            </a:pPr>
            <a:r>
              <a:rPr lang="hu-HU" dirty="0" smtClean="0">
                <a:solidFill>
                  <a:srgbClr val="990000"/>
                </a:solidFill>
              </a:rPr>
              <a:t>Szent cári hatalom helyett	</a:t>
            </a:r>
            <a:br>
              <a:rPr lang="hu-HU" dirty="0" smtClean="0">
                <a:solidFill>
                  <a:srgbClr val="990000"/>
                </a:solidFill>
              </a:rPr>
            </a:br>
            <a:r>
              <a:rPr lang="hu-HU" dirty="0" smtClean="0">
                <a:solidFill>
                  <a:srgbClr val="990000"/>
                </a:solidFill>
              </a:rPr>
              <a:t> – bojárok közül választott cárok.</a:t>
            </a:r>
          </a:p>
          <a:p>
            <a:pPr marL="1255713" indent="-361950">
              <a:buFont typeface="Wingdings" panose="05000000000000000000" pitchFamily="2" charset="2"/>
              <a:buChar char="v"/>
            </a:pPr>
            <a:r>
              <a:rPr lang="hu-HU" dirty="0" smtClean="0">
                <a:solidFill>
                  <a:srgbClr val="990000"/>
                </a:solidFill>
              </a:rPr>
              <a:t>Az „álcárok” megjelenése (I. és II. ál-Dmitrij)</a:t>
            </a:r>
          </a:p>
          <a:p>
            <a:pPr marL="1255713" indent="-361950">
              <a:buFont typeface="Wingdings" panose="05000000000000000000" pitchFamily="2" charset="2"/>
              <a:buChar char="v"/>
            </a:pPr>
            <a:r>
              <a:rPr lang="hu-HU" dirty="0" smtClean="0">
                <a:solidFill>
                  <a:srgbClr val="990000"/>
                </a:solidFill>
              </a:rPr>
              <a:t>1601.–1603. A „nagy éhség”.</a:t>
            </a:r>
          </a:p>
          <a:p>
            <a:pPr marL="1255713" indent="-361950">
              <a:buFont typeface="Wingdings" panose="05000000000000000000" pitchFamily="2" charset="2"/>
              <a:buChar char="v"/>
            </a:pPr>
            <a:r>
              <a:rPr lang="hu-HU" dirty="0" smtClean="0">
                <a:solidFill>
                  <a:srgbClr val="990000"/>
                </a:solidFill>
              </a:rPr>
              <a:t>Lengyel invázió és ellene megszerveződött népfelkelés</a:t>
            </a:r>
            <a:br>
              <a:rPr lang="hu-HU" dirty="0" smtClean="0">
                <a:solidFill>
                  <a:srgbClr val="990000"/>
                </a:solidFill>
              </a:rPr>
            </a:br>
            <a:r>
              <a:rPr lang="hu-HU" dirty="0" smtClean="0">
                <a:solidFill>
                  <a:srgbClr val="990000"/>
                </a:solidFill>
              </a:rPr>
              <a:t>(Minin </a:t>
            </a:r>
            <a:r>
              <a:rPr lang="hu-HU" dirty="0">
                <a:solidFill>
                  <a:srgbClr val="990000"/>
                </a:solidFill>
              </a:rPr>
              <a:t>– </a:t>
            </a:r>
            <a:r>
              <a:rPr lang="hu-HU" dirty="0" smtClean="0">
                <a:solidFill>
                  <a:srgbClr val="990000"/>
                </a:solidFill>
              </a:rPr>
              <a:t>Pozsarszkij)</a:t>
            </a:r>
          </a:p>
          <a:p>
            <a:pPr algn="ctr"/>
            <a:r>
              <a:rPr lang="hu-HU" sz="2800" b="1" dirty="0" smtClean="0">
                <a:gradFill flip="none" rotWithShape="1">
                  <a:gsLst>
                    <a:gs pos="0">
                      <a:schemeClr val="accent1">
                        <a:lumMod val="0"/>
                        <a:lumOff val="100000"/>
                      </a:schemeClr>
                    </a:gs>
                    <a:gs pos="62000">
                      <a:srgbClr val="990000"/>
                    </a:gs>
                    <a:gs pos="100000">
                      <a:schemeClr val="accent1">
                        <a:lumMod val="10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 „rövid” 17. század</a:t>
            </a:r>
          </a:p>
          <a:p>
            <a:r>
              <a:rPr lang="hu-HU" dirty="0" smtClean="0">
                <a:solidFill>
                  <a:srgbClr val="990000"/>
                </a:solidFill>
              </a:rPr>
              <a:t>1613.	 Az </a:t>
            </a:r>
            <a:r>
              <a:rPr lang="hu-HU" dirty="0">
                <a:solidFill>
                  <a:srgbClr val="990000"/>
                </a:solidFill>
              </a:rPr>
              <a:t>Országos gyűlés megválasztotta </a:t>
            </a:r>
            <a:r>
              <a:rPr lang="hu-HU" dirty="0" smtClean="0">
                <a:solidFill>
                  <a:srgbClr val="990000"/>
                </a:solidFill>
              </a:rPr>
              <a:t>Mihail Romanovot cárnak.</a:t>
            </a:r>
            <a:br>
              <a:rPr lang="hu-HU" dirty="0" smtClean="0">
                <a:solidFill>
                  <a:srgbClr val="990000"/>
                </a:solidFill>
              </a:rPr>
            </a:br>
            <a:r>
              <a:rPr lang="hu-HU" dirty="0" smtClean="0">
                <a:solidFill>
                  <a:srgbClr val="990000"/>
                </a:solidFill>
              </a:rPr>
              <a:t>	A Romanov-dinasztia uralkodása (1917.-ig)</a:t>
            </a:r>
          </a:p>
          <a:p>
            <a:r>
              <a:rPr lang="hu-HU" dirty="0" smtClean="0">
                <a:solidFill>
                  <a:srgbClr val="990000"/>
                </a:solidFill>
              </a:rPr>
              <a:t>1645.	Cár Alekszej Mihajlovics (1676.-ig)</a:t>
            </a:r>
          </a:p>
          <a:p>
            <a:pPr marL="1255713" indent="-361950">
              <a:buFont typeface="Wingdings" panose="05000000000000000000" pitchFamily="2" charset="2"/>
              <a:buChar char="v"/>
            </a:pPr>
            <a:r>
              <a:rPr lang="hu-HU" dirty="0" smtClean="0">
                <a:solidFill>
                  <a:srgbClr val="990000"/>
                </a:solidFill>
              </a:rPr>
              <a:t>Az első két Romanov-uralkodás – reformok és változások.</a:t>
            </a:r>
          </a:p>
          <a:p>
            <a:r>
              <a:rPr lang="hu-HU" dirty="0" smtClean="0">
                <a:solidFill>
                  <a:srgbClr val="990000"/>
                </a:solidFill>
              </a:rPr>
              <a:t>1649.	A jobbágyság végleges törvényesítése</a:t>
            </a:r>
          </a:p>
          <a:p>
            <a:r>
              <a:rPr lang="hu-HU" dirty="0" smtClean="0">
                <a:solidFill>
                  <a:srgbClr val="990000"/>
                </a:solidFill>
              </a:rPr>
              <a:t>1653.	Nikon pátriárka</a:t>
            </a:r>
          </a:p>
          <a:p>
            <a:r>
              <a:rPr lang="hu-HU" dirty="0" smtClean="0">
                <a:solidFill>
                  <a:srgbClr val="990000"/>
                </a:solidFill>
              </a:rPr>
              <a:t>1654.	Egyházi reformok és egyházszakadás (1666.–1667.)</a:t>
            </a:r>
          </a:p>
          <a:p>
            <a:r>
              <a:rPr lang="hu-HU" dirty="0" smtClean="0">
                <a:solidFill>
                  <a:srgbClr val="990000"/>
                </a:solidFill>
              </a:rPr>
              <a:t>1682.	I. Péter trónra kerülése, első </a:t>
            </a:r>
            <a:r>
              <a:rPr lang="en-US" dirty="0" smtClean="0">
                <a:solidFill>
                  <a:srgbClr val="990000"/>
                </a:solidFill>
              </a:rPr>
              <a:t>sztrel</a:t>
            </a:r>
            <a:r>
              <a:rPr lang="hu-HU" dirty="0" smtClean="0">
                <a:solidFill>
                  <a:srgbClr val="990000"/>
                </a:solidFill>
              </a:rPr>
              <a:t>e</a:t>
            </a:r>
            <a:r>
              <a:rPr lang="en-US" dirty="0" smtClean="0">
                <a:solidFill>
                  <a:srgbClr val="990000"/>
                </a:solidFill>
              </a:rPr>
              <a:t>c</a:t>
            </a:r>
            <a:r>
              <a:rPr lang="hu-HU" dirty="0" smtClean="0">
                <a:solidFill>
                  <a:srgbClr val="990000"/>
                </a:solidFill>
              </a:rPr>
              <a:t>-lázadás,	</a:t>
            </a:r>
            <a:br>
              <a:rPr lang="hu-HU" dirty="0" smtClean="0">
                <a:solidFill>
                  <a:srgbClr val="990000"/>
                </a:solidFill>
              </a:rPr>
            </a:br>
            <a:r>
              <a:rPr lang="hu-HU" dirty="0" smtClean="0">
                <a:solidFill>
                  <a:srgbClr val="990000"/>
                </a:solidFill>
              </a:rPr>
              <a:t>	VI. Ivánnal való társuralkodás</a:t>
            </a:r>
            <a:br>
              <a:rPr lang="hu-HU" dirty="0" smtClean="0">
                <a:solidFill>
                  <a:srgbClr val="990000"/>
                </a:solidFill>
              </a:rPr>
            </a:br>
            <a:r>
              <a:rPr lang="hu-HU" dirty="0" smtClean="0">
                <a:solidFill>
                  <a:srgbClr val="990000"/>
                </a:solidFill>
              </a:rPr>
              <a:t>	Szofja Alekszejevna régenssége mellett.</a:t>
            </a:r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	</a:t>
            </a:r>
            <a:r>
              <a:rPr lang="hu-HU" dirty="0" smtClean="0">
                <a:solidFill>
                  <a:srgbClr val="990000"/>
                </a:solidFill>
              </a:rPr>
              <a:t>Az óhitűek üldöztetésének tetőpontja:</a:t>
            </a:r>
            <a:br>
              <a:rPr lang="hu-HU" dirty="0" smtClean="0">
                <a:solidFill>
                  <a:srgbClr val="990000"/>
                </a:solidFill>
              </a:rPr>
            </a:br>
            <a:r>
              <a:rPr lang="hu-HU" dirty="0" smtClean="0">
                <a:solidFill>
                  <a:srgbClr val="990000"/>
                </a:solidFill>
              </a:rPr>
              <a:t>	 Avvakum protopópa máglyahalála</a:t>
            </a:r>
          </a:p>
          <a:p>
            <a:r>
              <a:rPr lang="hu-HU" dirty="0" smtClean="0">
                <a:solidFill>
                  <a:srgbClr val="990000"/>
                </a:solidFill>
              </a:rPr>
              <a:t>1689.	I. Péter tényleges uralkodásának kezdete.</a:t>
            </a:r>
            <a:endParaRPr lang="hu-HU" dirty="0">
              <a:solidFill>
                <a:srgbClr val="9900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445518" y="0"/>
            <a:ext cx="4252965" cy="506197"/>
          </a:xfrm>
        </p:spPr>
        <p:txBody>
          <a:bodyPr>
            <a:normAutofit fontScale="90000"/>
          </a:bodyPr>
          <a:lstStyle/>
          <a:p>
            <a:r>
              <a:rPr lang="hu-HU" sz="3200" b="1" dirty="0" smtClean="0">
                <a:latin typeface="Cambria" panose="02040503050406030204" pitchFamily="18" charset="0"/>
              </a:rPr>
              <a:t>Történelmi áttekintés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701" y="4359199"/>
            <a:ext cx="2140299" cy="24988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607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duotone>
              <a:schemeClr val="bg2">
                <a:tint val="100000"/>
                <a:shade val="60000"/>
                <a:hueMod val="100000"/>
                <a:satMod val="100000"/>
              </a:schemeClr>
              <a:schemeClr val="bg2">
                <a:tint val="70000"/>
                <a:shade val="100000"/>
                <a:hueMod val="100000"/>
                <a:satMod val="10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74206" y="680550"/>
            <a:ext cx="7606603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000" indent="-360000">
              <a:spcBef>
                <a:spcPts val="0"/>
              </a:spcBef>
              <a:buFont typeface="Wingdings" pitchFamily="2" charset="2"/>
              <a:buChar char="v"/>
            </a:pPr>
            <a:r>
              <a:rPr lang="hu-HU" dirty="0" smtClean="0">
                <a:solidFill>
                  <a:srgbClr val="990000"/>
                </a:solidFill>
              </a:rPr>
              <a:t>I</a:t>
            </a:r>
            <a:r>
              <a:rPr lang="hu-HU" dirty="0">
                <a:solidFill>
                  <a:srgbClr val="990000"/>
                </a:solidFill>
              </a:rPr>
              <a:t>. Péter  kora (1696–1725) – reformok.</a:t>
            </a:r>
          </a:p>
          <a:p>
            <a:pPr marL="720000" indent="-360000">
              <a:spcBef>
                <a:spcPts val="0"/>
              </a:spcBef>
              <a:buFont typeface="Wingdings" pitchFamily="2" charset="2"/>
              <a:buChar char="v"/>
            </a:pPr>
            <a:r>
              <a:rPr lang="hu-HU" dirty="0">
                <a:solidFill>
                  <a:srgbClr val="990000"/>
                </a:solidFill>
              </a:rPr>
              <a:t>A palota-forradalmak  kora (1725–1741) </a:t>
            </a:r>
            <a:r>
              <a:rPr lang="hu-HU" dirty="0" smtClean="0">
                <a:solidFill>
                  <a:srgbClr val="990000"/>
                </a:solidFill>
              </a:rPr>
              <a:t>– a </a:t>
            </a:r>
            <a:r>
              <a:rPr lang="hu-HU" dirty="0">
                <a:solidFill>
                  <a:srgbClr val="990000"/>
                </a:solidFill>
              </a:rPr>
              <a:t>régi restaurációja vagy stagnálás.</a:t>
            </a:r>
          </a:p>
          <a:p>
            <a:pPr marL="720000" indent="-360000">
              <a:spcBef>
                <a:spcPts val="0"/>
              </a:spcBef>
              <a:buFont typeface="Wingdings" pitchFamily="2" charset="2"/>
              <a:buChar char="v"/>
            </a:pPr>
            <a:r>
              <a:rPr lang="hu-HU" dirty="0">
                <a:solidFill>
                  <a:srgbClr val="990000"/>
                </a:solidFill>
              </a:rPr>
              <a:t>Erzsébet kora (1741–1761) – a péteri </a:t>
            </a:r>
            <a:r>
              <a:rPr lang="hu-HU" dirty="0" smtClean="0">
                <a:solidFill>
                  <a:srgbClr val="990000"/>
                </a:solidFill>
              </a:rPr>
              <a:t>örökség megújhodása,</a:t>
            </a:r>
            <a:br>
              <a:rPr lang="hu-HU" dirty="0" smtClean="0">
                <a:solidFill>
                  <a:srgbClr val="990000"/>
                </a:solidFill>
              </a:rPr>
            </a:br>
            <a:r>
              <a:rPr lang="hu-HU" dirty="0" smtClean="0">
                <a:solidFill>
                  <a:srgbClr val="990000"/>
                </a:solidFill>
              </a:rPr>
              <a:t>a </a:t>
            </a:r>
            <a:r>
              <a:rPr lang="hu-HU" dirty="0">
                <a:solidFill>
                  <a:srgbClr val="990000"/>
                </a:solidFill>
              </a:rPr>
              <a:t>18. sz. kultúra virágkorának kezdete.</a:t>
            </a:r>
          </a:p>
          <a:p>
            <a:pPr marL="720000" indent="-36000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hu-HU" dirty="0">
                <a:solidFill>
                  <a:srgbClr val="990000"/>
                </a:solidFill>
              </a:rPr>
              <a:t>II. Katalin kora (1762–1796) – reformok </a:t>
            </a:r>
            <a:r>
              <a:rPr lang="hu-HU" dirty="0" smtClean="0">
                <a:solidFill>
                  <a:srgbClr val="990000"/>
                </a:solidFill>
              </a:rPr>
              <a:t>és társadalmi </a:t>
            </a:r>
            <a:r>
              <a:rPr lang="hu-HU" dirty="0">
                <a:solidFill>
                  <a:srgbClr val="990000"/>
                </a:solidFill>
              </a:rPr>
              <a:t>aktivitás, a 18. sz. kultúra virágkora.</a:t>
            </a:r>
            <a:endParaRPr lang="en-US" dirty="0">
              <a:solidFill>
                <a:srgbClr val="990000"/>
              </a:solidFill>
            </a:endParaRPr>
          </a:p>
          <a:p>
            <a:endParaRPr lang="hu-HU" dirty="0" smtClean="0">
              <a:solidFill>
                <a:srgbClr val="990000"/>
              </a:solidFill>
            </a:endParaRPr>
          </a:p>
          <a:p>
            <a:r>
              <a:rPr lang="hu-HU" dirty="0" smtClean="0">
                <a:solidFill>
                  <a:srgbClr val="990000"/>
                </a:solidFill>
              </a:rPr>
              <a:t>1703.	Szentpétervár megalapítása (1714.-től Oroszország fővárosa</a:t>
            </a:r>
            <a:r>
              <a:rPr lang="hu-HU" dirty="0">
                <a:solidFill>
                  <a:srgbClr val="990000"/>
                </a:solidFill>
              </a:rPr>
              <a:t>) </a:t>
            </a:r>
            <a:r>
              <a:rPr lang="hu-HU" dirty="0" smtClean="0">
                <a:solidFill>
                  <a:srgbClr val="990000"/>
                </a:solidFill>
              </a:rPr>
              <a:t>–</a:t>
            </a:r>
            <a:br>
              <a:rPr lang="hu-HU" dirty="0" smtClean="0">
                <a:solidFill>
                  <a:srgbClr val="990000"/>
                </a:solidFill>
              </a:rPr>
            </a:br>
            <a:r>
              <a:rPr lang="hu-HU" dirty="0" smtClean="0">
                <a:solidFill>
                  <a:srgbClr val="990000"/>
                </a:solidFill>
              </a:rPr>
              <a:t>	az orosz történelem és kultúra Pétervári korszaka</a:t>
            </a:r>
          </a:p>
          <a:p>
            <a:r>
              <a:rPr lang="hu-HU" dirty="0" smtClean="0">
                <a:solidFill>
                  <a:srgbClr val="990000"/>
                </a:solidFill>
              </a:rPr>
              <a:t>1721.	I</a:t>
            </a:r>
            <a:r>
              <a:rPr lang="hu-HU" dirty="0">
                <a:solidFill>
                  <a:srgbClr val="990000"/>
                </a:solidFill>
              </a:rPr>
              <a:t>. Péter felveszi a császári </a:t>
            </a:r>
            <a:r>
              <a:rPr lang="hu-HU" dirty="0" smtClean="0">
                <a:solidFill>
                  <a:srgbClr val="990000"/>
                </a:solidFill>
              </a:rPr>
              <a:t>címet</a:t>
            </a:r>
          </a:p>
          <a:p>
            <a:pPr marL="360000" indent="-360000">
              <a:spcAft>
                <a:spcPts val="600"/>
              </a:spcAft>
              <a:buNone/>
            </a:pPr>
            <a:r>
              <a:rPr lang="hu-HU" dirty="0" smtClean="0">
                <a:solidFill>
                  <a:srgbClr val="990000"/>
                </a:solidFill>
              </a:rPr>
              <a:t>1722.	A rangtáblázat bevezetése</a:t>
            </a:r>
            <a:r>
              <a:rPr lang="hu-HU" sz="2000" b="1" dirty="0" smtClean="0">
                <a:solidFill>
                  <a:srgbClr val="990000"/>
                </a:solidFill>
              </a:rPr>
              <a:t>	</a:t>
            </a:r>
            <a:endParaRPr lang="hu-HU" dirty="0">
              <a:solidFill>
                <a:srgbClr val="9900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190098" y="0"/>
            <a:ext cx="4763804" cy="506197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latin typeface="Cambria" panose="02040503050406030204" pitchFamily="18" charset="0"/>
              </a:rPr>
              <a:t>18</a:t>
            </a:r>
            <a:r>
              <a:rPr lang="hu-HU" sz="3200" b="1" dirty="0" smtClean="0">
                <a:latin typeface="Cambria" panose="02040503050406030204" pitchFamily="18" charset="0"/>
              </a:rPr>
              <a:t>. </a:t>
            </a:r>
            <a:r>
              <a:rPr lang="hu-HU" sz="3200" b="1" dirty="0" smtClean="0">
                <a:latin typeface="Cambria" panose="02040503050406030204" pitchFamily="18" charset="0"/>
              </a:rPr>
              <a:t>század: periodizáció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190098" y="2539465"/>
            <a:ext cx="4763804" cy="506197"/>
          </a:xfrm>
          <a:prstGeom prst="rect">
            <a:avLst/>
          </a:prstGeom>
        </p:spPr>
        <p:txBody>
          <a:bodyPr vert="horz" rtlCol="0" anchor="ctr">
            <a:normAutofit fontScale="90000" lnSpcReduction="1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gradFill flip="none"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  <a:tileRect/>
                </a:gra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0" hangingPunct="1">
              <a:defRPr kumimoji="0">
                <a:solidFill>
                  <a:schemeClr val="tx2"/>
                </a:solidFill>
              </a:defRPr>
            </a:lvl2pPr>
            <a:lvl3pPr eaLnBrk="1" latinLnBrk="0" hangingPunct="1">
              <a:defRPr kumimoji="0">
                <a:solidFill>
                  <a:schemeClr val="tx2"/>
                </a:solidFill>
              </a:defRPr>
            </a:lvl3pPr>
            <a:lvl4pPr eaLnBrk="1" latinLnBrk="0" hangingPunct="1">
              <a:defRPr kumimoji="0">
                <a:solidFill>
                  <a:schemeClr val="tx2"/>
                </a:solidFill>
              </a:defRPr>
            </a:lvl4pPr>
            <a:lvl5pPr eaLnBrk="1" latinLnBrk="0" hangingPunct="1">
              <a:defRPr kumimoji="0">
                <a:solidFill>
                  <a:schemeClr val="tx2"/>
                </a:solidFill>
              </a:defRPr>
            </a:lvl5pPr>
            <a:lvl6pPr eaLnBrk="1" latinLnBrk="0" hangingPunct="1">
              <a:defRPr kumimoji="0">
                <a:solidFill>
                  <a:schemeClr val="tx2"/>
                </a:solidFill>
              </a:defRPr>
            </a:lvl6pPr>
            <a:lvl7pPr eaLnBrk="1" latinLnBrk="0" hangingPunct="1">
              <a:defRPr kumimoji="0">
                <a:solidFill>
                  <a:schemeClr val="tx2"/>
                </a:solidFill>
              </a:defRPr>
            </a:lvl7pPr>
            <a:lvl8pPr eaLnBrk="1" latinLnBrk="0" hangingPunct="1">
              <a:defRPr kumimoji="0">
                <a:solidFill>
                  <a:schemeClr val="tx2"/>
                </a:solidFill>
              </a:defRPr>
            </a:lvl8pPr>
            <a:lvl9pPr eaLnBrk="1" latinLnBrk="0" hangingPunct="1">
              <a:defRPr kumimoji="0">
                <a:solidFill>
                  <a:schemeClr val="tx2"/>
                </a:solidFill>
              </a:defRPr>
            </a:lvl9pPr>
          </a:lstStyle>
          <a:p>
            <a:r>
              <a:rPr lang="en-US" sz="3200" b="1" dirty="0" smtClean="0">
                <a:latin typeface="Cambria" panose="02040503050406030204" pitchFamily="18" charset="0"/>
              </a:rPr>
              <a:t>18</a:t>
            </a:r>
            <a:r>
              <a:rPr lang="hu-HU" sz="3200" b="1" dirty="0" smtClean="0">
                <a:latin typeface="Cambria" panose="02040503050406030204" pitchFamily="18" charset="0"/>
              </a:rPr>
              <a:t>. </a:t>
            </a:r>
            <a:r>
              <a:rPr lang="hu-HU" sz="3200" b="1" dirty="0" smtClean="0">
                <a:latin typeface="Cambria" panose="02040503050406030204" pitchFamily="18" charset="0"/>
              </a:rPr>
              <a:t>század: fordulópontok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pic>
        <p:nvPicPr>
          <p:cNvPr id="9" name="Picture 8" descr="07 Matveev 1724­_25 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404260" y="4122000"/>
            <a:ext cx="2097510" cy="273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13 Elizaveta Erikse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83467" y="4122000"/>
            <a:ext cx="2177067" cy="273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307" y="3834000"/>
            <a:ext cx="2433448" cy="3024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739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duotone>
              <a:schemeClr val="bg2">
                <a:tint val="100000"/>
                <a:shade val="60000"/>
                <a:hueMod val="100000"/>
                <a:satMod val="100000"/>
              </a:schemeClr>
              <a:schemeClr val="bg2">
                <a:tint val="70000"/>
                <a:shade val="100000"/>
                <a:hueMod val="100000"/>
                <a:satMod val="10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6885" y="1039529"/>
            <a:ext cx="8470231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0000" indent="-358775">
              <a:spcAft>
                <a:spcPts val="600"/>
              </a:spcAft>
              <a:buClrTx/>
              <a:buFont typeface="Wingdings" pitchFamily="2" charset="2"/>
              <a:buChar char="Ø"/>
            </a:pPr>
            <a:r>
              <a:rPr lang="hu-HU" dirty="0" smtClean="0">
                <a:solidFill>
                  <a:srgbClr val="990000"/>
                </a:solidFill>
              </a:rPr>
              <a:t>A </a:t>
            </a:r>
            <a:r>
              <a:rPr lang="hu-HU" dirty="0">
                <a:solidFill>
                  <a:srgbClr val="990000"/>
                </a:solidFill>
              </a:rPr>
              <a:t>hétköznapi élet és a viselkedési normák </a:t>
            </a:r>
            <a:r>
              <a:rPr lang="hu-HU" dirty="0" smtClean="0">
                <a:solidFill>
                  <a:srgbClr val="990000"/>
                </a:solidFill>
              </a:rPr>
              <a:t>megváltoztatása</a:t>
            </a:r>
            <a:br>
              <a:rPr lang="hu-HU" dirty="0" smtClean="0">
                <a:solidFill>
                  <a:srgbClr val="990000"/>
                </a:solidFill>
              </a:rPr>
            </a:br>
            <a:r>
              <a:rPr lang="hu-HU" dirty="0" smtClean="0">
                <a:solidFill>
                  <a:srgbClr val="990000"/>
                </a:solidFill>
              </a:rPr>
              <a:t>(</a:t>
            </a:r>
            <a:r>
              <a:rPr lang="hu-HU" dirty="0">
                <a:solidFill>
                  <a:srgbClr val="990000"/>
                </a:solidFill>
              </a:rPr>
              <a:t>ruházat és külső megjelenés, társadalmi érintkezés formái).</a:t>
            </a:r>
          </a:p>
          <a:p>
            <a:pPr marL="540000" indent="-358775">
              <a:spcAft>
                <a:spcPts val="600"/>
              </a:spcAft>
              <a:buClrTx/>
              <a:buFont typeface="Wingdings" pitchFamily="2" charset="2"/>
              <a:buChar char="Ø"/>
            </a:pPr>
            <a:r>
              <a:rPr lang="hu-HU" dirty="0">
                <a:solidFill>
                  <a:srgbClr val="990000"/>
                </a:solidFill>
              </a:rPr>
              <a:t>Világlátást megváltoztató </a:t>
            </a:r>
            <a:r>
              <a:rPr lang="hu-HU" dirty="0" smtClean="0">
                <a:solidFill>
                  <a:srgbClr val="990000"/>
                </a:solidFill>
              </a:rPr>
              <a:t>intézkedések</a:t>
            </a:r>
            <a:br>
              <a:rPr lang="hu-HU" dirty="0" smtClean="0">
                <a:solidFill>
                  <a:srgbClr val="990000"/>
                </a:solidFill>
              </a:rPr>
            </a:br>
            <a:r>
              <a:rPr lang="hu-HU" dirty="0" smtClean="0">
                <a:solidFill>
                  <a:srgbClr val="990000"/>
                </a:solidFill>
              </a:rPr>
              <a:t>(</a:t>
            </a:r>
            <a:r>
              <a:rPr lang="hu-HU" dirty="0">
                <a:solidFill>
                  <a:srgbClr val="990000"/>
                </a:solidFill>
              </a:rPr>
              <a:t>naptárreform, világi hatalom és az egyház viszonya</a:t>
            </a:r>
            <a:r>
              <a:rPr lang="hu-HU" dirty="0" smtClean="0">
                <a:solidFill>
                  <a:srgbClr val="990000"/>
                </a:solidFill>
              </a:rPr>
              <a:t>,</a:t>
            </a:r>
            <a:br>
              <a:rPr lang="hu-HU" dirty="0" smtClean="0">
                <a:solidFill>
                  <a:srgbClr val="990000"/>
                </a:solidFill>
              </a:rPr>
            </a:br>
            <a:r>
              <a:rPr lang="hu-HU" dirty="0" smtClean="0">
                <a:solidFill>
                  <a:srgbClr val="990000"/>
                </a:solidFill>
              </a:rPr>
              <a:t>hatalom </a:t>
            </a:r>
            <a:r>
              <a:rPr lang="hu-HU" dirty="0">
                <a:solidFill>
                  <a:srgbClr val="990000"/>
                </a:solidFill>
              </a:rPr>
              <a:t>és ember viszonya).</a:t>
            </a:r>
          </a:p>
          <a:p>
            <a:pPr marL="540000" indent="-358775">
              <a:spcAft>
                <a:spcPts val="600"/>
              </a:spcAft>
              <a:buClrTx/>
              <a:buFont typeface="Wingdings" pitchFamily="2" charset="2"/>
              <a:buChar char="Ø"/>
            </a:pPr>
            <a:r>
              <a:rPr lang="hu-HU" dirty="0">
                <a:solidFill>
                  <a:srgbClr val="990000"/>
                </a:solidFill>
              </a:rPr>
              <a:t>Oktatás és művelődés (az abc reformja és a nyomtatás;</a:t>
            </a:r>
            <a:br>
              <a:rPr lang="hu-HU" dirty="0">
                <a:solidFill>
                  <a:srgbClr val="990000"/>
                </a:solidFill>
              </a:rPr>
            </a:br>
            <a:r>
              <a:rPr lang="hu-HU" dirty="0">
                <a:solidFill>
                  <a:srgbClr val="990000"/>
                </a:solidFill>
              </a:rPr>
              <a:t>világi szakosodott iskolák, külföldi ösztöndíjak, Akadémia;</a:t>
            </a:r>
            <a:br>
              <a:rPr lang="hu-HU" dirty="0">
                <a:solidFill>
                  <a:srgbClr val="990000"/>
                </a:solidFill>
              </a:rPr>
            </a:br>
            <a:r>
              <a:rPr lang="hu-HU" dirty="0">
                <a:solidFill>
                  <a:srgbClr val="990000"/>
                </a:solidFill>
              </a:rPr>
              <a:t>könyvkiadás és fordítás).</a:t>
            </a:r>
          </a:p>
          <a:p>
            <a:pPr marL="540000" indent="-358775">
              <a:spcAft>
                <a:spcPts val="600"/>
              </a:spcAft>
              <a:buClrTx/>
              <a:buFont typeface="Wingdings" pitchFamily="2" charset="2"/>
              <a:buChar char="Ø"/>
            </a:pPr>
            <a:r>
              <a:rPr lang="hu-HU" dirty="0">
                <a:solidFill>
                  <a:srgbClr val="990000"/>
                </a:solidFill>
              </a:rPr>
              <a:t>A hadsereg átalakítása és a flotta megteremtése.</a:t>
            </a:r>
          </a:p>
          <a:p>
            <a:pPr marL="540000" indent="-358775">
              <a:spcAft>
                <a:spcPts val="600"/>
              </a:spcAft>
              <a:buClrTx/>
              <a:buFont typeface="Wingdings" pitchFamily="2" charset="2"/>
              <a:buChar char="Ø"/>
            </a:pPr>
            <a:r>
              <a:rPr lang="hu-HU" dirty="0">
                <a:solidFill>
                  <a:srgbClr val="990000"/>
                </a:solidFill>
              </a:rPr>
              <a:t>A gazdaság megújhodása (népszámlálás, adók, ipar).</a:t>
            </a:r>
          </a:p>
          <a:p>
            <a:pPr marL="540000" indent="-358775">
              <a:spcAft>
                <a:spcPts val="600"/>
              </a:spcAft>
              <a:buClrTx/>
              <a:buFont typeface="Wingdings" pitchFamily="2" charset="2"/>
              <a:buChar char="Ø"/>
            </a:pPr>
            <a:r>
              <a:rPr lang="hu-HU" dirty="0">
                <a:solidFill>
                  <a:srgbClr val="990000"/>
                </a:solidFill>
              </a:rPr>
              <a:t>Az uralkodási filozófia és az államapparátus modernizálása.</a:t>
            </a:r>
          </a:p>
          <a:p>
            <a:pPr marL="540000" indent="-358775">
              <a:spcAft>
                <a:spcPts val="600"/>
              </a:spcAft>
              <a:buClrTx/>
              <a:buFont typeface="Wingdings" pitchFamily="2" charset="2"/>
              <a:buChar char="Ø"/>
            </a:pPr>
            <a:r>
              <a:rPr lang="hu-HU" dirty="0" smtClean="0">
                <a:solidFill>
                  <a:srgbClr val="990000"/>
                </a:solidFill>
              </a:rPr>
              <a:t>Adminisztratív </a:t>
            </a:r>
            <a:r>
              <a:rPr lang="hu-HU" dirty="0">
                <a:solidFill>
                  <a:srgbClr val="990000"/>
                </a:solidFill>
              </a:rPr>
              <a:t>reformok.</a:t>
            </a:r>
          </a:p>
          <a:p>
            <a:pPr marL="540000" indent="-358775">
              <a:spcAft>
                <a:spcPts val="1800"/>
              </a:spcAft>
              <a:buClrTx/>
              <a:buFont typeface="Wingdings" pitchFamily="2" charset="2"/>
              <a:buChar char="Ø"/>
            </a:pPr>
            <a:r>
              <a:rPr lang="hu-HU" dirty="0">
                <a:solidFill>
                  <a:srgbClr val="990000"/>
                </a:solidFill>
              </a:rPr>
              <a:t>A társadalmi szerkezet </a:t>
            </a:r>
            <a:r>
              <a:rPr lang="hu-HU" dirty="0" smtClean="0">
                <a:solidFill>
                  <a:srgbClr val="990000"/>
                </a:solidFill>
              </a:rPr>
              <a:t>átalakítása</a:t>
            </a:r>
            <a:br>
              <a:rPr lang="hu-HU" dirty="0" smtClean="0">
                <a:solidFill>
                  <a:srgbClr val="990000"/>
                </a:solidFill>
              </a:rPr>
            </a:br>
            <a:r>
              <a:rPr lang="hu-HU" dirty="0" smtClean="0">
                <a:solidFill>
                  <a:srgbClr val="990000"/>
                </a:solidFill>
              </a:rPr>
              <a:t>(</a:t>
            </a:r>
            <a:r>
              <a:rPr lang="hu-HU" dirty="0">
                <a:solidFill>
                  <a:srgbClr val="990000"/>
                </a:solidFill>
              </a:rPr>
              <a:t>Rangtáblázat</a:t>
            </a:r>
            <a:r>
              <a:rPr lang="hu-HU" dirty="0" smtClean="0">
                <a:solidFill>
                  <a:srgbClr val="990000"/>
                </a:solidFill>
              </a:rPr>
              <a:t>, az </a:t>
            </a:r>
            <a:r>
              <a:rPr lang="hu-HU" dirty="0">
                <a:solidFill>
                  <a:srgbClr val="990000"/>
                </a:solidFill>
              </a:rPr>
              <a:t>állam mindenki számára </a:t>
            </a:r>
            <a:r>
              <a:rPr lang="hu-HU" dirty="0" smtClean="0">
                <a:solidFill>
                  <a:srgbClr val="990000"/>
                </a:solidFill>
              </a:rPr>
              <a:t>kötelező</a:t>
            </a:r>
            <a:br>
              <a:rPr lang="hu-HU" dirty="0" smtClean="0">
                <a:solidFill>
                  <a:srgbClr val="990000"/>
                </a:solidFill>
              </a:rPr>
            </a:br>
            <a:r>
              <a:rPr lang="hu-HU" dirty="0" smtClean="0">
                <a:solidFill>
                  <a:srgbClr val="990000"/>
                </a:solidFill>
              </a:rPr>
              <a:t>szolgálata).</a:t>
            </a:r>
            <a:endParaRPr lang="hu-HU" dirty="0">
              <a:solidFill>
                <a:srgbClr val="99000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59845" y="0"/>
            <a:ext cx="6824310" cy="885524"/>
          </a:xfrm>
          <a:prstGeom prst="rect">
            <a:avLst/>
          </a:prstGeom>
        </p:spPr>
        <p:txBody>
          <a:bodyPr vert="horz" rtlCol="0" anchor="ctr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gradFill flip="none"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  <a:tileRect/>
                </a:gra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0" hangingPunct="1">
              <a:defRPr kumimoji="0">
                <a:solidFill>
                  <a:schemeClr val="tx2"/>
                </a:solidFill>
              </a:defRPr>
            </a:lvl2pPr>
            <a:lvl3pPr eaLnBrk="1" latinLnBrk="0" hangingPunct="1">
              <a:defRPr kumimoji="0">
                <a:solidFill>
                  <a:schemeClr val="tx2"/>
                </a:solidFill>
              </a:defRPr>
            </a:lvl3pPr>
            <a:lvl4pPr eaLnBrk="1" latinLnBrk="0" hangingPunct="1">
              <a:defRPr kumimoji="0">
                <a:solidFill>
                  <a:schemeClr val="tx2"/>
                </a:solidFill>
              </a:defRPr>
            </a:lvl4pPr>
            <a:lvl5pPr eaLnBrk="1" latinLnBrk="0" hangingPunct="1">
              <a:defRPr kumimoji="0">
                <a:solidFill>
                  <a:schemeClr val="tx2"/>
                </a:solidFill>
              </a:defRPr>
            </a:lvl5pPr>
            <a:lvl6pPr eaLnBrk="1" latinLnBrk="0" hangingPunct="1">
              <a:defRPr kumimoji="0">
                <a:solidFill>
                  <a:schemeClr val="tx2"/>
                </a:solidFill>
              </a:defRPr>
            </a:lvl6pPr>
            <a:lvl7pPr eaLnBrk="1" latinLnBrk="0" hangingPunct="1">
              <a:defRPr kumimoji="0">
                <a:solidFill>
                  <a:schemeClr val="tx2"/>
                </a:solidFill>
              </a:defRPr>
            </a:lvl7pPr>
            <a:lvl8pPr eaLnBrk="1" latinLnBrk="0" hangingPunct="1">
              <a:defRPr kumimoji="0">
                <a:solidFill>
                  <a:schemeClr val="tx2"/>
                </a:solidFill>
              </a:defRPr>
            </a:lvl8pPr>
            <a:lvl9pPr eaLnBrk="1" latinLnBrk="0" hangingPunct="1">
              <a:defRPr kumimoji="0">
                <a:solidFill>
                  <a:schemeClr val="tx2"/>
                </a:solidFill>
              </a:defRPr>
            </a:lvl9pPr>
          </a:lstStyle>
          <a:p>
            <a:r>
              <a:rPr lang="hu-HU" sz="2600" b="1" dirty="0" smtClean="0"/>
              <a:t>1698</a:t>
            </a:r>
            <a:r>
              <a:rPr lang="hu-HU" sz="2600" b="1" dirty="0" smtClean="0">
                <a:solidFill>
                  <a:srgbClr val="990000"/>
                </a:solidFill>
              </a:rPr>
              <a:t>–</a:t>
            </a:r>
            <a:r>
              <a:rPr lang="hu-HU" sz="2600" b="1" dirty="0" smtClean="0"/>
              <a:t>1725 I. Péter reformjai:</a:t>
            </a:r>
            <a:br>
              <a:rPr lang="hu-HU" sz="2600" b="1" dirty="0" smtClean="0"/>
            </a:br>
            <a:r>
              <a:rPr lang="hu-HU" sz="2600" b="1" dirty="0" smtClean="0"/>
              <a:t>szekularizáció, modernizáció, europaizálás</a:t>
            </a:r>
            <a:endParaRPr lang="en-US" sz="2600" b="1" dirty="0"/>
          </a:p>
        </p:txBody>
      </p:sp>
      <p:pic>
        <p:nvPicPr>
          <p:cNvPr id="9" name="Picture 8" descr="Odezhda 17 v bojar 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DE0BD"/>
              </a:clrFrom>
              <a:clrTo>
                <a:srgbClr val="EDE0BD">
                  <a:alpha val="0"/>
                </a:srgbClr>
              </a:clrTo>
            </a:clrChange>
          </a:blip>
          <a:srcRect l="4459" t="13250" r="5928" b="16878"/>
          <a:stretch>
            <a:fillRect/>
          </a:stretch>
        </p:blipFill>
        <p:spPr>
          <a:xfrm>
            <a:off x="6864085" y="885524"/>
            <a:ext cx="2279915" cy="2487180"/>
          </a:xfrm>
          <a:prstGeom prst="rect">
            <a:avLst/>
          </a:prstGeom>
        </p:spPr>
      </p:pic>
      <p:pic>
        <p:nvPicPr>
          <p:cNvPr id="10" name="Picture 9" descr="Odezhda bojar nach 18 v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EADFC1"/>
              </a:clrFrom>
              <a:clrTo>
                <a:srgbClr val="EADFC1">
                  <a:alpha val="0"/>
                </a:srgbClr>
              </a:clrTo>
            </a:clrChange>
          </a:blip>
          <a:srcRect l="3572" t="18500" r="5022" b="12239"/>
          <a:stretch>
            <a:fillRect/>
          </a:stretch>
        </p:blipFill>
        <p:spPr>
          <a:xfrm>
            <a:off x="6612556" y="4145499"/>
            <a:ext cx="2590631" cy="271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29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a TabelRangovH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0204" y="9000"/>
            <a:ext cx="570857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042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912"/>
            <a:ext cx="8229600" cy="569424"/>
          </a:xfrm>
        </p:spPr>
        <p:txBody>
          <a:bodyPr>
            <a:normAutofit fontScale="90000"/>
          </a:bodyPr>
          <a:lstStyle/>
          <a:p>
            <a:r>
              <a:rPr lang="hu-HU" sz="32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hu-HU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17.–18. század kultúrája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3676"/>
            <a:ext cx="8229600" cy="5362488"/>
          </a:xfrm>
        </p:spPr>
        <p:txBody>
          <a:bodyPr>
            <a:normAutofit/>
          </a:bodyPr>
          <a:lstStyle/>
          <a:p>
            <a:r>
              <a:rPr lang="hu-HU" sz="1800" dirty="0" smtClean="0">
                <a:solidFill>
                  <a:srgbClr val="990000"/>
                </a:solidFill>
                <a:cs typeface="Arial" charset="0"/>
              </a:rPr>
              <a:t>Kulturális orientáció-váltás</a:t>
            </a:r>
          </a:p>
          <a:p>
            <a:r>
              <a:rPr lang="hu-HU" sz="1800" dirty="0" smtClean="0">
                <a:solidFill>
                  <a:srgbClr val="990000"/>
                </a:solidFill>
              </a:rPr>
              <a:t>Az irodalomban a hivatali </a:t>
            </a:r>
            <a:r>
              <a:rPr lang="hu-HU" sz="1800" dirty="0">
                <a:solidFill>
                  <a:srgbClr val="990000"/>
                </a:solidFill>
              </a:rPr>
              <a:t>műfajok (oklevelek, kérvények) publicisztikai </a:t>
            </a:r>
            <a:r>
              <a:rPr lang="hu-HU" sz="1800" dirty="0" smtClean="0">
                <a:solidFill>
                  <a:srgbClr val="990000"/>
                </a:solidFill>
              </a:rPr>
              <a:t>alkalmazása, a </a:t>
            </a:r>
            <a:r>
              <a:rPr lang="hu-HU" sz="1800" dirty="0">
                <a:solidFill>
                  <a:srgbClr val="990000"/>
                </a:solidFill>
                <a:cs typeface="Arial" charset="0"/>
              </a:rPr>
              <a:t>„magas irodalom” folklórizálása</a:t>
            </a:r>
            <a:endParaRPr lang="hu-HU" sz="1800" dirty="0" smtClean="0">
              <a:solidFill>
                <a:srgbClr val="990000"/>
              </a:solidFill>
            </a:endParaRPr>
          </a:p>
          <a:p>
            <a:r>
              <a:rPr lang="hu-HU" sz="1800" dirty="0" smtClean="0">
                <a:solidFill>
                  <a:srgbClr val="990000"/>
                </a:solidFill>
                <a:cs typeface="Arial" charset="0"/>
              </a:rPr>
              <a:t>A </a:t>
            </a:r>
            <a:r>
              <a:rPr lang="hu-HU" sz="1800" dirty="0">
                <a:solidFill>
                  <a:srgbClr val="990000"/>
                </a:solidFill>
                <a:cs typeface="Arial" charset="0"/>
              </a:rPr>
              <a:t>szerzők körének </a:t>
            </a:r>
            <a:r>
              <a:rPr lang="hu-HU" sz="1800" dirty="0" smtClean="0">
                <a:solidFill>
                  <a:srgbClr val="990000"/>
                </a:solidFill>
                <a:cs typeface="Arial" charset="0"/>
              </a:rPr>
              <a:t>szélesedése</a:t>
            </a:r>
          </a:p>
          <a:p>
            <a:r>
              <a:rPr lang="hu-HU" sz="1800" dirty="0">
                <a:solidFill>
                  <a:srgbClr val="990000"/>
                </a:solidFill>
              </a:rPr>
              <a:t>Szatíra és a nevetés</a:t>
            </a:r>
            <a:r>
              <a:rPr lang="ru-RU" sz="1800" dirty="0">
                <a:solidFill>
                  <a:srgbClr val="990000"/>
                </a:solidFill>
              </a:rPr>
              <a:t> </a:t>
            </a:r>
            <a:r>
              <a:rPr lang="hu-HU" sz="1800" dirty="0">
                <a:solidFill>
                  <a:srgbClr val="990000"/>
                </a:solidFill>
              </a:rPr>
              <a:t>kultúrája /</a:t>
            </a:r>
            <a:r>
              <a:rPr lang="ru-RU" sz="1800" dirty="0">
                <a:solidFill>
                  <a:srgbClr val="990000"/>
                </a:solidFill>
              </a:rPr>
              <a:t> </a:t>
            </a:r>
            <a:r>
              <a:rPr lang="hu-HU" sz="1800" dirty="0" smtClean="0">
                <a:solidFill>
                  <a:srgbClr val="990000"/>
                </a:solidFill>
              </a:rPr>
              <a:t>irodalma</a:t>
            </a:r>
          </a:p>
          <a:p>
            <a:pPr marL="712788" lvl="1" indent="-342900">
              <a:buFont typeface="Wingdings" panose="05000000000000000000" pitchFamily="2" charset="2"/>
              <a:buChar char="Ø"/>
            </a:pPr>
            <a:r>
              <a:rPr lang="hu-HU" sz="1800" dirty="0" smtClean="0">
                <a:solidFill>
                  <a:srgbClr val="990000"/>
                </a:solidFill>
                <a:cs typeface="Arial" charset="0"/>
              </a:rPr>
              <a:t>„igricek”</a:t>
            </a:r>
          </a:p>
          <a:p>
            <a:pPr marL="712788" lvl="1" indent="-342900">
              <a:buFont typeface="Wingdings" panose="05000000000000000000" pitchFamily="2" charset="2"/>
              <a:buChar char="Ø"/>
            </a:pPr>
            <a:r>
              <a:rPr lang="hu-HU" sz="1800" dirty="0">
                <a:solidFill>
                  <a:srgbClr val="990000"/>
                </a:solidFill>
                <a:cs typeface="Arial" charset="0"/>
              </a:rPr>
              <a:t>népi képek („lubok</a:t>
            </a:r>
            <a:r>
              <a:rPr lang="hu-HU" sz="1800" dirty="0" smtClean="0">
                <a:solidFill>
                  <a:srgbClr val="990000"/>
                </a:solidFill>
                <a:cs typeface="Arial" charset="0"/>
              </a:rPr>
              <a:t>”)</a:t>
            </a:r>
          </a:p>
        </p:txBody>
      </p:sp>
      <p:pic>
        <p:nvPicPr>
          <p:cNvPr id="4" name="Picture 4" descr="Skomoroh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673" y="3123642"/>
            <a:ext cx="5022136" cy="35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Bradobrej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71578" y="3123642"/>
            <a:ext cx="2959749" cy="35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4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42128"/>
            <a:ext cx="8229600" cy="3315956"/>
          </a:xfrm>
        </p:spPr>
        <p:txBody>
          <a:bodyPr>
            <a:normAutofit/>
          </a:bodyPr>
          <a:lstStyle/>
          <a:p>
            <a:r>
              <a:rPr lang="hu-HU" sz="1800" dirty="0" smtClean="0">
                <a:solidFill>
                  <a:srgbClr val="990000"/>
                </a:solidFill>
                <a:cs typeface="Arial" charset="0"/>
              </a:rPr>
              <a:t>„</a:t>
            </a:r>
            <a:r>
              <a:rPr lang="hu-HU" sz="1800" dirty="0">
                <a:solidFill>
                  <a:srgbClr val="990000"/>
                </a:solidFill>
                <a:cs typeface="Arial" charset="0"/>
              </a:rPr>
              <a:t>A jellemrajz</a:t>
            </a:r>
            <a:r>
              <a:rPr lang="hu-HU" sz="1800" dirty="0" smtClean="0">
                <a:solidFill>
                  <a:srgbClr val="990000"/>
                </a:solidFill>
                <a:cs typeface="Arial" charset="0"/>
              </a:rPr>
              <a:t>” és az ember egyediségének felfedezése</a:t>
            </a:r>
          </a:p>
          <a:p>
            <a:r>
              <a:rPr lang="hu-HU" sz="1800" dirty="0" smtClean="0">
                <a:solidFill>
                  <a:srgbClr val="990000"/>
                </a:solidFill>
                <a:cs typeface="Arial" charset="0"/>
              </a:rPr>
              <a:t>A művészetek és műfajrendszerük átalakulása</a:t>
            </a:r>
          </a:p>
          <a:p>
            <a:r>
              <a:rPr lang="hu-HU" sz="1800" dirty="0" smtClean="0">
                <a:solidFill>
                  <a:srgbClr val="990000"/>
                </a:solidFill>
              </a:rPr>
              <a:t>A </a:t>
            </a:r>
            <a:r>
              <a:rPr lang="hu-HU" sz="1800" dirty="0">
                <a:solidFill>
                  <a:srgbClr val="990000"/>
                </a:solidFill>
              </a:rPr>
              <a:t>kultúra világi irányítás alá helyezése (a kultúra intézményei, oktatás, ünnepek és rituálék, a nevetés kultúrája</a:t>
            </a:r>
            <a:r>
              <a:rPr lang="hu-HU" sz="1800" dirty="0" smtClean="0">
                <a:solidFill>
                  <a:srgbClr val="990000"/>
                </a:solidFill>
              </a:rPr>
              <a:t>)</a:t>
            </a:r>
          </a:p>
          <a:p>
            <a:r>
              <a:rPr lang="hu-HU" sz="1800" dirty="0" smtClean="0">
                <a:solidFill>
                  <a:srgbClr val="990000"/>
                </a:solidFill>
              </a:rPr>
              <a:t>Az </a:t>
            </a:r>
            <a:r>
              <a:rPr lang="hu-HU" sz="1800" dirty="0">
                <a:solidFill>
                  <a:srgbClr val="990000"/>
                </a:solidFill>
              </a:rPr>
              <a:t>új műveltségű réteg létrehozása – nemesség</a:t>
            </a:r>
            <a:r>
              <a:rPr lang="ru-RU" sz="1800" dirty="0">
                <a:solidFill>
                  <a:srgbClr val="990000"/>
                </a:solidFill>
              </a:rPr>
              <a:t> </a:t>
            </a:r>
            <a:r>
              <a:rPr lang="hu-HU" sz="1800" dirty="0">
                <a:solidFill>
                  <a:srgbClr val="990000"/>
                </a:solidFill>
              </a:rPr>
              <a:t>(kötelező szolgálat és művelődés – oktatás</a:t>
            </a:r>
            <a:r>
              <a:rPr lang="hu-HU" sz="1800" dirty="0" smtClean="0">
                <a:solidFill>
                  <a:srgbClr val="990000"/>
                </a:solidFill>
              </a:rPr>
              <a:t>)</a:t>
            </a:r>
          </a:p>
          <a:p>
            <a:r>
              <a:rPr lang="hu-HU" sz="1800" dirty="0" smtClean="0">
                <a:solidFill>
                  <a:srgbClr val="990000"/>
                </a:solidFill>
              </a:rPr>
              <a:t>A</a:t>
            </a:r>
            <a:r>
              <a:rPr lang="hu-HU" sz="1800" dirty="0" smtClean="0">
                <a:solidFill>
                  <a:srgbClr val="990000"/>
                </a:solidFill>
                <a:latin typeface="Georgia" panose="02040502050405020303" pitchFamily="18" charset="0"/>
              </a:rPr>
              <a:t> </a:t>
            </a:r>
            <a:r>
              <a:rPr lang="hu-HU" sz="1800" dirty="0">
                <a:solidFill>
                  <a:srgbClr val="990000"/>
                </a:solidFill>
                <a:latin typeface="Georgia" panose="02040502050405020303" pitchFamily="18" charset="0"/>
              </a:rPr>
              <a:t>kultúra fokozott szemiotizálása</a:t>
            </a:r>
            <a:r>
              <a:rPr lang="ru-RU" sz="1800" dirty="0">
                <a:solidFill>
                  <a:srgbClr val="990000"/>
                </a:solidFill>
                <a:latin typeface="Georgia" panose="02040502050405020303" pitchFamily="18" charset="0"/>
              </a:rPr>
              <a:t> (</a:t>
            </a:r>
            <a:r>
              <a:rPr lang="hu-HU" sz="1800" dirty="0">
                <a:solidFill>
                  <a:srgbClr val="990000"/>
                </a:solidFill>
                <a:latin typeface="Georgia" panose="02040502050405020303" pitchFamily="18" charset="0"/>
              </a:rPr>
              <a:t>küllem, viselkedés</a:t>
            </a:r>
            <a:r>
              <a:rPr lang="ru-RU" sz="1800" dirty="0" smtClean="0">
                <a:solidFill>
                  <a:srgbClr val="990000"/>
                </a:solidFill>
                <a:latin typeface="Georgia" panose="02040502050405020303" pitchFamily="18" charset="0"/>
              </a:rPr>
              <a:t>)</a:t>
            </a:r>
            <a:endParaRPr lang="hu-HU" sz="1800" dirty="0" smtClean="0">
              <a:solidFill>
                <a:srgbClr val="990000"/>
              </a:solidFill>
              <a:latin typeface="Georgia" panose="02040502050405020303" pitchFamily="18" charset="0"/>
            </a:endParaRPr>
          </a:p>
          <a:p>
            <a:r>
              <a:rPr lang="hu-HU" sz="1800" dirty="0" smtClean="0">
                <a:solidFill>
                  <a:srgbClr val="990000"/>
                </a:solidFill>
                <a:latin typeface="Georgia" panose="02040502050405020303" pitchFamily="18" charset="0"/>
              </a:rPr>
              <a:t>A </a:t>
            </a:r>
            <a:r>
              <a:rPr lang="hu-HU" sz="1800" dirty="0">
                <a:solidFill>
                  <a:srgbClr val="990000"/>
                </a:solidFill>
                <a:latin typeface="Georgia" panose="02040502050405020303" pitchFamily="18" charset="0"/>
              </a:rPr>
              <a:t>kultúra intézményrendszerének és formáinak </a:t>
            </a:r>
            <a:r>
              <a:rPr lang="hu-HU" sz="1800" dirty="0" smtClean="0">
                <a:solidFill>
                  <a:srgbClr val="990000"/>
                </a:solidFill>
                <a:latin typeface="Georgia" panose="02040502050405020303" pitchFamily="18" charset="0"/>
              </a:rPr>
              <a:t>megteremtése</a:t>
            </a:r>
          </a:p>
          <a:p>
            <a:r>
              <a:rPr lang="hu-HU" sz="1800" dirty="0" smtClean="0">
                <a:solidFill>
                  <a:srgbClr val="990000"/>
                </a:solidFill>
                <a:latin typeface="Georgia" panose="02040502050405020303" pitchFamily="18" charset="0"/>
              </a:rPr>
              <a:t>Az </a:t>
            </a:r>
            <a:r>
              <a:rPr lang="hu-HU" sz="1800" dirty="0">
                <a:solidFill>
                  <a:srgbClr val="990000"/>
                </a:solidFill>
                <a:latin typeface="Georgia" panose="02040502050405020303" pitchFamily="18" charset="0"/>
              </a:rPr>
              <a:t>új kultúra új központja – Szentpétervár (1703) és </a:t>
            </a:r>
            <a:r>
              <a:rPr lang="hu-HU" sz="1800" dirty="0" smtClean="0">
                <a:solidFill>
                  <a:srgbClr val="990000"/>
                </a:solidFill>
                <a:latin typeface="Georgia" panose="02040502050405020303" pitchFamily="18" charset="0"/>
              </a:rPr>
              <a:t>mítosza</a:t>
            </a:r>
            <a:endParaRPr lang="en-US" sz="1800" dirty="0">
              <a:solidFill>
                <a:srgbClr val="990000"/>
              </a:solidFill>
            </a:endParaRPr>
          </a:p>
        </p:txBody>
      </p:sp>
      <p:pic>
        <p:nvPicPr>
          <p:cNvPr id="5" name="Picture 6" descr="Arch Mihai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8" y="3758084"/>
            <a:ext cx="1866857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 descr="Ikon Petr.jpg"/>
          <p:cNvPicPr>
            <a:picLocks noChangeAspect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4425857" y="3758084"/>
            <a:ext cx="1883461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 descr="Grenadjer.jpg"/>
          <p:cNvPicPr>
            <a:picLocks noChangeAspect="1"/>
          </p:cNvPicPr>
          <p:nvPr/>
        </p:nvPicPr>
        <p:blipFill>
          <a:blip r:embed="rId4" cstate="print"/>
          <a:srcRect l="39433" t="2480" r="32634" b="68991"/>
          <a:stretch>
            <a:fillRect/>
          </a:stretch>
        </p:blipFill>
        <p:spPr bwMode="auto">
          <a:xfrm>
            <a:off x="2306238" y="3758084"/>
            <a:ext cx="1861755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07 Matveev 1724­_25.jpg"/>
          <p:cNvPicPr>
            <a:picLocks noChangeAspect="1"/>
          </p:cNvPicPr>
          <p:nvPr/>
        </p:nvPicPr>
        <p:blipFill rotWithShape="1">
          <a:blip r:embed="rId5" cstate="print"/>
          <a:srcRect l="19079" t="14947" r="17580" b="29360"/>
          <a:stretch/>
        </p:blipFill>
        <p:spPr bwMode="auto">
          <a:xfrm flipH="1">
            <a:off x="6713329" y="3758084"/>
            <a:ext cx="2231334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668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84" y="435157"/>
            <a:ext cx="2733681" cy="4525963"/>
          </a:xfrm>
        </p:spPr>
      </p:pic>
      <p:pic>
        <p:nvPicPr>
          <p:cNvPr id="8" name="Content Placeholder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3" t="9090" r="34801" b="71557"/>
          <a:stretch/>
        </p:blipFill>
        <p:spPr>
          <a:xfrm>
            <a:off x="3128195" y="117909"/>
            <a:ext cx="1980000" cy="18385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5036" y="4915768"/>
            <a:ext cx="21464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rgbClr val="990000"/>
                </a:solidFill>
                <a:latin typeface="Georgia" pitchFamily="18" charset="0"/>
              </a:rPr>
              <a:t>Gottfried Kneller</a:t>
            </a:r>
            <a:r>
              <a:rPr lang="hu-HU" sz="1100" dirty="0">
                <a:solidFill>
                  <a:srgbClr val="990000"/>
                </a:solidFill>
                <a:latin typeface="Georgia" pitchFamily="18" charset="0"/>
              </a:rPr>
              <a:t> (angol festő</a:t>
            </a:r>
            <a:r>
              <a:rPr lang="hu-HU" sz="1100" dirty="0" smtClean="0">
                <a:solidFill>
                  <a:srgbClr val="990000"/>
                </a:solidFill>
                <a:latin typeface="Georgia" pitchFamily="18" charset="0"/>
              </a:rPr>
              <a:t>),</a:t>
            </a:r>
            <a:br>
              <a:rPr lang="hu-HU" sz="1100" dirty="0" smtClean="0">
                <a:solidFill>
                  <a:srgbClr val="990000"/>
                </a:solidFill>
                <a:latin typeface="Georgia" pitchFamily="18" charset="0"/>
              </a:rPr>
            </a:br>
            <a:r>
              <a:rPr lang="hu-HU" sz="1100" dirty="0" smtClean="0">
                <a:solidFill>
                  <a:srgbClr val="990000"/>
                </a:solidFill>
                <a:latin typeface="Georgia" pitchFamily="18" charset="0"/>
              </a:rPr>
              <a:t>I</a:t>
            </a:r>
            <a:r>
              <a:rPr lang="hu-HU" sz="1100" dirty="0">
                <a:solidFill>
                  <a:srgbClr val="990000"/>
                </a:solidFill>
                <a:latin typeface="Georgia" pitchFamily="18" charset="0"/>
              </a:rPr>
              <a:t>. Péter (1696, London)</a:t>
            </a:r>
            <a:endParaRPr lang="en-US" sz="1100" dirty="0">
              <a:solidFill>
                <a:srgbClr val="990000"/>
              </a:solidFill>
            </a:endParaRPr>
          </a:p>
        </p:txBody>
      </p:sp>
      <p:pic>
        <p:nvPicPr>
          <p:cNvPr id="10" name="Picture 9" descr="12 Pjetr I.JPG"/>
          <p:cNvPicPr>
            <a:picLocks noChangeAspect="1"/>
          </p:cNvPicPr>
          <p:nvPr/>
        </p:nvPicPr>
        <p:blipFill>
          <a:blip r:embed="rId4" cstate="print"/>
          <a:srcRect t="6173" b="4938"/>
          <a:stretch>
            <a:fillRect/>
          </a:stretch>
        </p:blipFill>
        <p:spPr>
          <a:xfrm>
            <a:off x="3155653" y="2155893"/>
            <a:ext cx="1980000" cy="2390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5515276" y="259883"/>
            <a:ext cx="334959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rgbClr val="990000"/>
                </a:solidFill>
              </a:rPr>
              <a:t>Festészet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dirty="0" smtClean="0">
                <a:solidFill>
                  <a:srgbClr val="990000"/>
                </a:solidFill>
              </a:rPr>
              <a:t>Ikon – „lubok” – „parszuna” </a:t>
            </a:r>
            <a:br>
              <a:rPr lang="hu-HU" dirty="0" smtClean="0">
                <a:solidFill>
                  <a:srgbClr val="990000"/>
                </a:solidFill>
              </a:rPr>
            </a:br>
            <a:r>
              <a:rPr lang="hu-HU" dirty="0">
                <a:solidFill>
                  <a:srgbClr val="990000"/>
                </a:solidFill>
              </a:rPr>
              <a:t>– </a:t>
            </a:r>
            <a:r>
              <a:rPr lang="hu-HU" dirty="0" smtClean="0">
                <a:solidFill>
                  <a:srgbClr val="990000"/>
                </a:solidFill>
              </a:rPr>
              <a:t>portré (reprezentatív)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dirty="0" smtClean="0">
                <a:solidFill>
                  <a:srgbClr val="990000"/>
                </a:solidFill>
              </a:rPr>
              <a:t>Rossica – mesterek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dirty="0" smtClean="0">
                <a:solidFill>
                  <a:srgbClr val="990000"/>
                </a:solidFill>
              </a:rPr>
              <a:t>Orosz tanítványok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dirty="0" smtClean="0">
                <a:solidFill>
                  <a:srgbClr val="990000"/>
                </a:solidFill>
              </a:rPr>
              <a:t>Professzionalizmus –</a:t>
            </a:r>
            <a:br>
              <a:rPr lang="hu-HU" dirty="0" smtClean="0">
                <a:solidFill>
                  <a:srgbClr val="990000"/>
                </a:solidFill>
              </a:rPr>
            </a:br>
            <a:r>
              <a:rPr lang="hu-HU" dirty="0" smtClean="0">
                <a:solidFill>
                  <a:srgbClr val="990000"/>
                </a:solidFill>
              </a:rPr>
              <a:t>házi mesterek</a:t>
            </a:r>
            <a:endParaRPr lang="en-US" dirty="0">
              <a:solidFill>
                <a:srgbClr val="990000"/>
              </a:solidFill>
            </a:endParaRPr>
          </a:p>
        </p:txBody>
      </p:sp>
      <p:pic>
        <p:nvPicPr>
          <p:cNvPr id="12" name="Picture 3" descr="03 Car Petr I i flot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2159" y="2459756"/>
            <a:ext cx="2858703" cy="4173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4476323" y="4745677"/>
            <a:ext cx="13186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100" dirty="0" smtClean="0">
                <a:solidFill>
                  <a:srgbClr val="990000"/>
                </a:solidFill>
              </a:rPr>
              <a:t>Louis Caravaque</a:t>
            </a:r>
            <a:r>
              <a:rPr lang="hu-HU" sz="1100" dirty="0" smtClean="0">
                <a:solidFill>
                  <a:srgbClr val="990000"/>
                </a:solidFill>
              </a:rPr>
              <a:t>,</a:t>
            </a:r>
            <a:br>
              <a:rPr lang="hu-HU" sz="1100" dirty="0" smtClean="0">
                <a:solidFill>
                  <a:srgbClr val="990000"/>
                </a:solidFill>
              </a:rPr>
            </a:br>
            <a:r>
              <a:rPr lang="hu-HU" sz="1100" dirty="0" smtClean="0">
                <a:solidFill>
                  <a:srgbClr val="990000"/>
                </a:solidFill>
              </a:rPr>
              <a:t> </a:t>
            </a:r>
            <a:r>
              <a:rPr lang="hu-HU" sz="1100" dirty="0" smtClean="0">
                <a:solidFill>
                  <a:srgbClr val="990000"/>
                </a:solidFill>
                <a:latin typeface="Georgia" pitchFamily="18" charset="0"/>
              </a:rPr>
              <a:t>I. Péter</a:t>
            </a:r>
            <a:endParaRPr lang="en-US" sz="1100" dirty="0">
              <a:solidFill>
                <a:srgbClr val="990000"/>
              </a:solidFill>
            </a:endParaRPr>
          </a:p>
        </p:txBody>
      </p:sp>
      <p:pic>
        <p:nvPicPr>
          <p:cNvPr id="14" name="Content Placeholder 4" descr="03 Nik Petr v kruge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680058" y="4708961"/>
            <a:ext cx="2103698" cy="2149039"/>
          </a:xfrm>
          <a:prstGeom prst="rect">
            <a:avLst/>
          </a:prstGeom>
        </p:spPr>
      </p:pic>
      <p:sp>
        <p:nvSpPr>
          <p:cNvPr id="15" name="Text Placeholder 3"/>
          <p:cNvSpPr txBox="1">
            <a:spLocks/>
          </p:cNvSpPr>
          <p:nvPr/>
        </p:nvSpPr>
        <p:spPr>
          <a:xfrm>
            <a:off x="779647" y="5873176"/>
            <a:ext cx="1900412" cy="433388"/>
          </a:xfrm>
          <a:prstGeom prst="rect">
            <a:avLst/>
          </a:prstGeom>
        </p:spPr>
        <p:txBody>
          <a:bodyPr/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tx2"/>
              </a:buClr>
              <a:buSzPct val="50000"/>
              <a:buFont typeface="Wingdings"/>
              <a:buChar char="z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tx2"/>
              </a:buClr>
              <a:buSzPct val="50000"/>
              <a:buFont typeface="Wingdings 2"/>
              <a:buChar char="ø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tx2"/>
              </a:buClr>
              <a:buSzPct val="50000"/>
              <a:buFont typeface="Wingdings"/>
              <a:buChar char="Y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tx2"/>
              </a:buClr>
              <a:buSzPct val="50000"/>
              <a:buFont typeface="Wingdings 2"/>
              <a:buChar char="³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tx2"/>
              </a:buClr>
              <a:buSzPct val="50000"/>
              <a:buFont typeface="Wingdings 2"/>
              <a:buChar char="¹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hu-HU" sz="1100" dirty="0" smtClean="0">
                <a:solidFill>
                  <a:srgbClr val="990000"/>
                </a:solidFill>
              </a:rPr>
              <a:t>Iván Nyikitin, 1720-as évek</a:t>
            </a:r>
            <a:endParaRPr lang="en-US" sz="1100" dirty="0" smtClean="0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91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12 Lev Ekaterina II 178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39682" cy="63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 descr="12 Lev Ekaterina II 178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1567" y="0"/>
            <a:ext cx="4552433" cy="63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TextBox 4"/>
          <p:cNvSpPr txBox="1">
            <a:spLocks noChangeArrowheads="1"/>
          </p:cNvSpPr>
          <p:nvPr/>
        </p:nvSpPr>
        <p:spPr bwMode="auto">
          <a:xfrm>
            <a:off x="0" y="6381750"/>
            <a:ext cx="1295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400" dirty="0">
                <a:solidFill>
                  <a:srgbClr val="990000"/>
                </a:solidFill>
                <a:latin typeface="Georgia" pitchFamily="18" charset="0"/>
              </a:rPr>
              <a:t>1780 </a:t>
            </a:r>
            <a:r>
              <a:rPr lang="hu-HU" sz="1400" dirty="0" smtClean="0">
                <a:solidFill>
                  <a:srgbClr val="990000"/>
                </a:solidFill>
                <a:latin typeface="Georgia" pitchFamily="18" charset="0"/>
              </a:rPr>
              <a:t>körül</a:t>
            </a:r>
            <a:endParaRPr lang="en-US" sz="1400" dirty="0">
              <a:solidFill>
                <a:srgbClr val="990000"/>
              </a:solidFill>
              <a:latin typeface="Georgia" pitchFamily="18" charset="0"/>
            </a:endParaRPr>
          </a:p>
        </p:txBody>
      </p:sp>
      <p:sp>
        <p:nvSpPr>
          <p:cNvPr id="36869" name="TextBox 5"/>
          <p:cNvSpPr txBox="1">
            <a:spLocks noChangeArrowheads="1"/>
          </p:cNvSpPr>
          <p:nvPr/>
        </p:nvSpPr>
        <p:spPr bwMode="auto">
          <a:xfrm>
            <a:off x="8383604" y="6381748"/>
            <a:ext cx="7603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hu-HU" sz="1400" dirty="0">
                <a:solidFill>
                  <a:srgbClr val="990000"/>
                </a:solidFill>
                <a:latin typeface="Georgia" pitchFamily="18" charset="0"/>
              </a:rPr>
              <a:t>1783</a:t>
            </a:r>
            <a:endParaRPr lang="en-US" sz="1400" dirty="0">
              <a:solidFill>
                <a:srgbClr val="990000"/>
              </a:solidFill>
              <a:latin typeface="Georgia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86476" y="6381749"/>
            <a:ext cx="1771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>
                <a:solidFill>
                  <a:srgbClr val="990000"/>
                </a:solidFill>
              </a:rPr>
              <a:t>Dmitrij Levickij</a:t>
            </a:r>
            <a:endParaRPr lang="en-US" sz="1400" dirty="0">
              <a:solidFill>
                <a:srgbClr val="990000"/>
              </a:solidFill>
            </a:endParaRPr>
          </a:p>
        </p:txBody>
      </p:sp>
    </p:spTree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Sceme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orrian">
  <a:themeElements>
    <a:clrScheme name="Default Design 11">
      <a:dk1>
        <a:srgbClr val="3E3E5C"/>
      </a:dk1>
      <a:lt1>
        <a:srgbClr val="FFFFFF"/>
      </a:lt1>
      <a:dk2>
        <a:srgbClr val="666699"/>
      </a:dk2>
      <a:lt2>
        <a:srgbClr val="FFFFFF"/>
      </a:lt2>
      <a:accent1>
        <a:srgbClr val="60597B"/>
      </a:accent1>
      <a:accent2>
        <a:srgbClr val="6666FF"/>
      </a:accent2>
      <a:accent3>
        <a:srgbClr val="B8B8CA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Default Design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orrian">
  <a:themeElements>
    <a:clrScheme name="Default Design 11">
      <a:dk1>
        <a:srgbClr val="3E3E5C"/>
      </a:dk1>
      <a:lt1>
        <a:srgbClr val="FFFFFF"/>
      </a:lt1>
      <a:dk2>
        <a:srgbClr val="666699"/>
      </a:dk2>
      <a:lt2>
        <a:srgbClr val="FFFFFF"/>
      </a:lt2>
      <a:accent1>
        <a:srgbClr val="60597B"/>
      </a:accent1>
      <a:accent2>
        <a:srgbClr val="6666FF"/>
      </a:accent2>
      <a:accent3>
        <a:srgbClr val="B8B8CA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Default Design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LuckyTie">
  <a:themeElements>
    <a:clrScheme name="Lucky Tie">
      <a:dk1>
        <a:sysClr val="windowText" lastClr="000000"/>
      </a:dk1>
      <a:lt1>
        <a:sysClr val="window" lastClr="FFFFFF"/>
      </a:lt1>
      <a:dk2>
        <a:srgbClr val="C80000"/>
      </a:dk2>
      <a:lt2>
        <a:srgbClr val="FFECEC"/>
      </a:lt2>
      <a:accent1>
        <a:srgbClr val="C93131"/>
      </a:accent1>
      <a:accent2>
        <a:srgbClr val="F58C5D"/>
      </a:accent2>
      <a:accent3>
        <a:srgbClr val="EABC33"/>
      </a:accent3>
      <a:accent4>
        <a:srgbClr val="698F9B"/>
      </a:accent4>
      <a:accent5>
        <a:srgbClr val="825397"/>
      </a:accent5>
      <a:accent6>
        <a:srgbClr val="814359"/>
      </a:accent6>
      <a:hlink>
        <a:srgbClr val="03AEC5"/>
      </a:hlink>
      <a:folHlink>
        <a:srgbClr val="8D9B07"/>
      </a:folHlink>
    </a:clrScheme>
    <a:fontScheme name="Denise">
      <a:majorFont>
        <a:latin typeface="Cambria"/>
        <a:ea typeface=""/>
        <a:cs typeface=""/>
      </a:majorFont>
      <a:minorFont>
        <a:latin typeface="Georgia"/>
        <a:ea typeface=""/>
        <a:cs typeface=""/>
      </a:minorFont>
    </a:fontScheme>
    <a:fmtScheme name="Lucky Tie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hueMod val="100000"/>
                <a:satMod val="90000"/>
              </a:schemeClr>
            </a:gs>
            <a:gs pos="50000">
              <a:schemeClr val="phClr">
                <a:tint val="50000"/>
                <a:shade val="10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50000"/>
                <a:hueMod val="100000"/>
                <a:satMod val="90000"/>
              </a:schemeClr>
            </a:gs>
          </a:gsLst>
          <a:lin ang="1800000" scaled="1"/>
        </a:gradFill>
        <a:solidFill>
          <a:schemeClr val="phClr">
            <a:tint val="100000"/>
            <a:shade val="100000"/>
            <a:hueMod val="100000"/>
            <a:satMod val="100000"/>
          </a:schemeClr>
        </a:solidFill>
      </a:fillStyleLst>
      <a:lnStyleLst>
        <a:ln w="20000" cap="flat" cmpd="sng" algn="ctr">
          <a:solidFill>
            <a:schemeClr val="phClr"/>
          </a:solidFill>
          <a:prstDash val="solid"/>
        </a:ln>
        <a:ln w="30000" cap="flat" cmpd="sng" algn="ctr">
          <a:solidFill>
            <a:schemeClr val="phClr"/>
          </a:solidFill>
          <a:prstDash val="solid"/>
        </a:ln>
        <a:ln w="400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12700">
              <a:schemeClr val="phClr">
                <a:tint val="100000"/>
                <a:shade val="100000"/>
                <a:alpha val="50196"/>
                <a:hueMod val="100000"/>
                <a:satMod val="100000"/>
              </a:schemeClr>
            </a:glow>
          </a:effectLst>
        </a:effectStyle>
        <a:effectStyle>
          <a:effectLst>
            <a:innerShdw blurRad="25400" dist="38100" dir="2700000">
              <a:schemeClr val="phClr">
                <a:tint val="90000"/>
                <a:shade val="100000"/>
                <a:hueMod val="100000"/>
                <a:satMod val="100000"/>
              </a:schemeClr>
            </a:innerShdw>
          </a:effectLst>
        </a:effectStyle>
        <a:effectStyle>
          <a:effectLst>
            <a:innerShdw blurRad="25400" dist="38100" dir="2700000">
              <a:schemeClr val="phClr">
                <a:tint val="100000"/>
                <a:shade val="50000"/>
                <a:hueMod val="100000"/>
                <a:satMod val="100000"/>
              </a:schemeClr>
            </a:innerShdw>
          </a:effectLst>
          <a:scene3d>
            <a:camera prst="orthographicFront"/>
            <a:lightRig rig="soft" dir="t"/>
          </a:scene3d>
          <a:sp3d extrusionH="76200" prstMaterial="matte">
            <a:bevelT h="50800"/>
            <a:bevelB w="0" h="0"/>
            <a:extrusionClr>
              <a:schemeClr val="accent3">
                <a:tint val="40000"/>
              </a:schemeClr>
            </a:extrusionClr>
          </a:sp3d>
        </a:effectStyle>
      </a:effectStyleLst>
      <a:bgFillStyleLst>
        <a:gradFill rotWithShape="1">
          <a:gsLst>
            <a:gs pos="0">
              <a:schemeClr val="phClr">
                <a:tint val="100000"/>
                <a:shade val="50000"/>
                <a:hueMod val="100000"/>
                <a:satMod val="100000"/>
              </a:schemeClr>
            </a:gs>
            <a:gs pos="40000">
              <a:schemeClr val="phClr">
                <a:tint val="85000"/>
                <a:shade val="10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50000"/>
                <a:hueMod val="100000"/>
                <a:satMod val="100000"/>
              </a:schemeClr>
            </a:gs>
          </a:gsLst>
          <a:lin ang="2700000" scaled="1"/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60000"/>
                <a:hueMod val="100000"/>
                <a:satMod val="100000"/>
              </a:schemeClr>
              <a:schemeClr val="phClr">
                <a:tint val="7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  <a:blipFill>
          <a:blip xmlns:r="http://schemas.openxmlformats.org/officeDocument/2006/relationships" r:embed="rId2">
            <a:duotone>
              <a:schemeClr val="phClr">
                <a:tint val="100000"/>
                <a:shade val="60000"/>
                <a:hueMod val="100000"/>
                <a:satMod val="100000"/>
              </a:schemeClr>
              <a:schemeClr val="phClr">
                <a:tint val="7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Sceme</Template>
  <TotalTime>556</TotalTime>
  <Words>275</Words>
  <Application>Microsoft Office PowerPoint</Application>
  <PresentationFormat>On-screen Show (4:3)</PresentationFormat>
  <Paragraphs>77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Cambria</vt:lpstr>
      <vt:lpstr>Georgia</vt:lpstr>
      <vt:lpstr>Palatino Linotype</vt:lpstr>
      <vt:lpstr>Trebuchet MS</vt:lpstr>
      <vt:lpstr>Wingdings</vt:lpstr>
      <vt:lpstr>Wingdings 2</vt:lpstr>
      <vt:lpstr>Sceme</vt:lpstr>
      <vt:lpstr>Dorrian</vt:lpstr>
      <vt:lpstr>1_Dorrian</vt:lpstr>
      <vt:lpstr>LuckyTie</vt:lpstr>
      <vt:lpstr>Az orosz kultúra története 2.</vt:lpstr>
      <vt:lpstr>Történelmi áttekintés</vt:lpstr>
      <vt:lpstr>18. század: periodizáció</vt:lpstr>
      <vt:lpstr>PowerPoint Presentation</vt:lpstr>
      <vt:lpstr>PowerPoint Presentation</vt:lpstr>
      <vt:lpstr>A 17.–18. század kultúrája</vt:lpstr>
      <vt:lpstr>PowerPoint Presentation</vt:lpstr>
      <vt:lpstr>PowerPoint Presentation</vt:lpstr>
      <vt:lpstr>PowerPoint Presentation</vt:lpstr>
      <vt:lpstr>Fjodor Rokotov, 1772</vt:lpstr>
      <vt:lpstr>Vlagyimir Borovikovszkij</vt:lpstr>
      <vt:lpstr>PowerPoint Presentation</vt:lpstr>
      <vt:lpstr>Carlo Bartolomeo  Rastrelli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Denise Szokolov</dc:creator>
  <cp:lastModifiedBy>Denise Szokolov</cp:lastModifiedBy>
  <cp:revision>42</cp:revision>
  <dcterms:created xsi:type="dcterms:W3CDTF">2013-09-05T16:45:26Z</dcterms:created>
  <dcterms:modified xsi:type="dcterms:W3CDTF">2015-09-30T16:35:29Z</dcterms:modified>
</cp:coreProperties>
</file>